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4_D0DE4985.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0"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5555E306-F2E9-C393-A425-FB0959657A04}" name="Vervelde, Barteld" initials="VB" userId="S::barteld.vervelde@wur.nl::b4cc6dbb-f1d9-44f7-a3c3-f7f11e68a16a"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omments/modernComment_104_D0DE4985.xml><?xml version="1.0" encoding="utf-8"?>
<p188:cmLst xmlns:a="http://schemas.openxmlformats.org/drawingml/2006/main" xmlns:r="http://schemas.openxmlformats.org/officeDocument/2006/relationships" xmlns:p188="http://schemas.microsoft.com/office/powerpoint/2018/8/main">
  <p188:cm id="{87E3CFE0-6476-0343-A667-446B5E3577C3}" authorId="{5555E306-F2E9-C393-A425-FB0959657A04}" created="2022-02-27T12:35:57.321">
    <ac:deMkLst xmlns:ac="http://schemas.microsoft.com/office/drawing/2013/main/command">
      <pc:docMk xmlns:pc="http://schemas.microsoft.com/office/powerpoint/2013/main/command"/>
      <pc:sldMk xmlns:pc="http://schemas.microsoft.com/office/powerpoint/2013/main/command" cId="3504228741" sldId="260"/>
      <ac:spMk id="58" creationId="{F46BB8F9-816D-614B-B149-201A7149CD42}"/>
    </ac:deMkLst>
    <p188:txBody>
      <a:bodyPr/>
      <a:lstStyle/>
      <a:p>
        <a:r>
          <a:rPr lang="en-US"/>
          <a:t>https://phys.org/news/2021-06-drought-hit-jordan-red-sea-desalination.html 
The plant is expected to produce 250-300 million cubic meters of potable water per year, and should be ready for operation in 2025 or 2026, Salameh said.
"It will cover the need for drinking water (in Jordan) for the next two centuries,"</a:t>
        </a:r>
      </a:p>
    </p188:txBody>
  </p188:cm>
  <p188:cm id="{53548415-88A5-054E-9598-7348224FB201}" authorId="{5555E306-F2E9-C393-A425-FB0959657A04}" created="2022-02-27T12:38:09.665">
    <ac:deMkLst xmlns:ac="http://schemas.microsoft.com/office/drawing/2013/main/command">
      <pc:docMk xmlns:pc="http://schemas.microsoft.com/office/powerpoint/2013/main/command"/>
      <pc:sldMk xmlns:pc="http://schemas.microsoft.com/office/powerpoint/2013/main/command" cId="3504228741" sldId="260"/>
      <ac:spMk id="64" creationId="{86995D98-A4BF-2448-964D-DE07318F1B89}"/>
    </ac:deMkLst>
    <p188:txBody>
      <a:bodyPr/>
      <a:lstStyle/>
      <a:p>
        <a:r>
          <a:rPr lang="en-US"/>
          <a:t>https://www.timesofisrael.com/israel-jordan-sign-uae-brokered-deal-to-swap-solar-energy-and-water/ (200 MCM + 50 MCM extra from Tiberias)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DEA28E-DF01-40F7-AEDD-7C3CBA4C2EF7}" type="datetimeFigureOut">
              <a:rPr lang="en-GB" smtClean="0"/>
              <a:t>22/06/2023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600AF2-959E-4D20-BC50-C8FDC5CE0EFF}" type="slidenum">
              <a:rPr lang="en-GB" smtClean="0"/>
              <a:t>‹#›</a:t>
            </a:fld>
            <a:endParaRPr lang="en-GB"/>
          </a:p>
        </p:txBody>
      </p:sp>
    </p:spTree>
    <p:extLst>
      <p:ext uri="{BB962C8B-B14F-4D97-AF65-F5344CB8AC3E}">
        <p14:creationId xmlns:p14="http://schemas.microsoft.com/office/powerpoint/2010/main" val="2467510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The water use priorities have been set in the Water Strategy where municipal water use is the top priority among all sectors. Other sectors can be put in the order of priority as follows: energy sector, tourism, industrial and the agricultural sector. The irrigation water according to the Strategy will be kept constant and subjected to reduction in highlands and increase in the Jordan Valley where water supply will increase once treated wastewater is made available </a:t>
            </a:r>
            <a:endParaRPr lang="en-US">
              <a:effectLst/>
            </a:endParaRPr>
          </a:p>
          <a:p>
            <a:endParaRPr lang="en-US"/>
          </a:p>
        </p:txBody>
      </p:sp>
      <p:sp>
        <p:nvSpPr>
          <p:cNvPr id="4" name="Slide Number Placeholder 3"/>
          <p:cNvSpPr>
            <a:spLocks noGrp="1"/>
          </p:cNvSpPr>
          <p:nvPr>
            <p:ph type="sldNum" sz="quarter" idx="5"/>
          </p:nvPr>
        </p:nvSpPr>
        <p:spPr/>
        <p:txBody>
          <a:bodyPr/>
          <a:lstStyle/>
          <a:p>
            <a:fld id="{736F3585-13C3-5540-9ECC-FA9F2228A949}" type="slidenum">
              <a:rPr lang="en-US" smtClean="0"/>
              <a:t>1</a:t>
            </a:fld>
            <a:endParaRPr lang="en-US"/>
          </a:p>
        </p:txBody>
      </p:sp>
    </p:spTree>
    <p:extLst>
      <p:ext uri="{BB962C8B-B14F-4D97-AF65-F5344CB8AC3E}">
        <p14:creationId xmlns:p14="http://schemas.microsoft.com/office/powerpoint/2010/main" val="3964751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361D9-16A5-D2CA-A38A-F6BEC6C707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D721E4F-FF4C-9FB4-98D3-23F46F4BCC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21F6B1C-C823-39EE-8B1B-CE2312C6C6A4}"/>
              </a:ext>
            </a:extLst>
          </p:cNvPr>
          <p:cNvSpPr>
            <a:spLocks noGrp="1"/>
          </p:cNvSpPr>
          <p:nvPr>
            <p:ph type="dt" sz="half" idx="10"/>
          </p:nvPr>
        </p:nvSpPr>
        <p:spPr/>
        <p:txBody>
          <a:bodyPr/>
          <a:lstStyle/>
          <a:p>
            <a:fld id="{E077CA70-E20C-4445-98EF-A04ED30B106F}" type="datetimeFigureOut">
              <a:rPr lang="en-GB" smtClean="0"/>
              <a:t>22/06/2023</a:t>
            </a:fld>
            <a:endParaRPr lang="en-GB"/>
          </a:p>
        </p:txBody>
      </p:sp>
      <p:sp>
        <p:nvSpPr>
          <p:cNvPr id="5" name="Footer Placeholder 4">
            <a:extLst>
              <a:ext uri="{FF2B5EF4-FFF2-40B4-BE49-F238E27FC236}">
                <a16:creationId xmlns:a16="http://schemas.microsoft.com/office/drawing/2014/main" id="{55C1397A-D680-3430-E2D5-A02B9F2943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BE4C46-2648-2715-C038-F88927B04237}"/>
              </a:ext>
            </a:extLst>
          </p:cNvPr>
          <p:cNvSpPr>
            <a:spLocks noGrp="1"/>
          </p:cNvSpPr>
          <p:nvPr>
            <p:ph type="sldNum" sz="quarter" idx="12"/>
          </p:nvPr>
        </p:nvSpPr>
        <p:spPr/>
        <p:txBody>
          <a:bodyPr/>
          <a:lstStyle/>
          <a:p>
            <a:fld id="{C0A2469D-3D8B-4EDD-BAB2-E696B22A2A90}" type="slidenum">
              <a:rPr lang="en-GB" smtClean="0"/>
              <a:t>‹#›</a:t>
            </a:fld>
            <a:endParaRPr lang="en-GB"/>
          </a:p>
        </p:txBody>
      </p:sp>
    </p:spTree>
    <p:extLst>
      <p:ext uri="{BB962C8B-B14F-4D97-AF65-F5344CB8AC3E}">
        <p14:creationId xmlns:p14="http://schemas.microsoft.com/office/powerpoint/2010/main" val="4293522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9CB72-B522-6631-331B-7F72A56DAE1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E55D672-4190-EAC5-67A6-04922AE2D9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5D6A8F-524B-456C-43DC-6099CEE42FAD}"/>
              </a:ext>
            </a:extLst>
          </p:cNvPr>
          <p:cNvSpPr>
            <a:spLocks noGrp="1"/>
          </p:cNvSpPr>
          <p:nvPr>
            <p:ph type="dt" sz="half" idx="10"/>
          </p:nvPr>
        </p:nvSpPr>
        <p:spPr/>
        <p:txBody>
          <a:bodyPr/>
          <a:lstStyle/>
          <a:p>
            <a:fld id="{E077CA70-E20C-4445-98EF-A04ED30B106F}" type="datetimeFigureOut">
              <a:rPr lang="en-GB" smtClean="0"/>
              <a:t>22/06/2023</a:t>
            </a:fld>
            <a:endParaRPr lang="en-GB"/>
          </a:p>
        </p:txBody>
      </p:sp>
      <p:sp>
        <p:nvSpPr>
          <p:cNvPr id="5" name="Footer Placeholder 4">
            <a:extLst>
              <a:ext uri="{FF2B5EF4-FFF2-40B4-BE49-F238E27FC236}">
                <a16:creationId xmlns:a16="http://schemas.microsoft.com/office/drawing/2014/main" id="{65DAF2CC-E993-EF32-B03B-C7337C48E3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376452-B446-16CA-E418-DA0BCAECC3AC}"/>
              </a:ext>
            </a:extLst>
          </p:cNvPr>
          <p:cNvSpPr>
            <a:spLocks noGrp="1"/>
          </p:cNvSpPr>
          <p:nvPr>
            <p:ph type="sldNum" sz="quarter" idx="12"/>
          </p:nvPr>
        </p:nvSpPr>
        <p:spPr/>
        <p:txBody>
          <a:bodyPr/>
          <a:lstStyle/>
          <a:p>
            <a:fld id="{C0A2469D-3D8B-4EDD-BAB2-E696B22A2A90}" type="slidenum">
              <a:rPr lang="en-GB" smtClean="0"/>
              <a:t>‹#›</a:t>
            </a:fld>
            <a:endParaRPr lang="en-GB"/>
          </a:p>
        </p:txBody>
      </p:sp>
    </p:spTree>
    <p:extLst>
      <p:ext uri="{BB962C8B-B14F-4D97-AF65-F5344CB8AC3E}">
        <p14:creationId xmlns:p14="http://schemas.microsoft.com/office/powerpoint/2010/main" val="3255825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06F82-4701-B7D9-6A6A-1525FE27F8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FC3FFAD-2155-ED83-E18A-956389F41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E51353-5ABD-436D-B438-7693D743388B}"/>
              </a:ext>
            </a:extLst>
          </p:cNvPr>
          <p:cNvSpPr>
            <a:spLocks noGrp="1"/>
          </p:cNvSpPr>
          <p:nvPr>
            <p:ph type="dt" sz="half" idx="10"/>
          </p:nvPr>
        </p:nvSpPr>
        <p:spPr/>
        <p:txBody>
          <a:bodyPr/>
          <a:lstStyle/>
          <a:p>
            <a:fld id="{E077CA70-E20C-4445-98EF-A04ED30B106F}" type="datetimeFigureOut">
              <a:rPr lang="en-GB" smtClean="0"/>
              <a:t>22/06/2023</a:t>
            </a:fld>
            <a:endParaRPr lang="en-GB"/>
          </a:p>
        </p:txBody>
      </p:sp>
      <p:sp>
        <p:nvSpPr>
          <p:cNvPr id="5" name="Footer Placeholder 4">
            <a:extLst>
              <a:ext uri="{FF2B5EF4-FFF2-40B4-BE49-F238E27FC236}">
                <a16:creationId xmlns:a16="http://schemas.microsoft.com/office/drawing/2014/main" id="{F010D048-2179-2281-02E0-14EC29C6F6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D196A3-C706-11B3-61FE-A3C3C1CFD21D}"/>
              </a:ext>
            </a:extLst>
          </p:cNvPr>
          <p:cNvSpPr>
            <a:spLocks noGrp="1"/>
          </p:cNvSpPr>
          <p:nvPr>
            <p:ph type="sldNum" sz="quarter" idx="12"/>
          </p:nvPr>
        </p:nvSpPr>
        <p:spPr/>
        <p:txBody>
          <a:bodyPr/>
          <a:lstStyle/>
          <a:p>
            <a:fld id="{C0A2469D-3D8B-4EDD-BAB2-E696B22A2A90}" type="slidenum">
              <a:rPr lang="en-GB" smtClean="0"/>
              <a:t>‹#›</a:t>
            </a:fld>
            <a:endParaRPr lang="en-GB"/>
          </a:p>
        </p:txBody>
      </p:sp>
    </p:spTree>
    <p:extLst>
      <p:ext uri="{BB962C8B-B14F-4D97-AF65-F5344CB8AC3E}">
        <p14:creationId xmlns:p14="http://schemas.microsoft.com/office/powerpoint/2010/main" val="677565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E8819-2EDE-6CDD-86B2-FBE84281246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48557CC-6BC7-115D-52A2-9867457FDE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407D77D-58AF-8387-57CD-5E9D84F9A0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C4F8BB4-1BBD-12BB-D45C-46A5C3740CE1}"/>
              </a:ext>
            </a:extLst>
          </p:cNvPr>
          <p:cNvSpPr>
            <a:spLocks noGrp="1"/>
          </p:cNvSpPr>
          <p:nvPr>
            <p:ph type="dt" sz="half" idx="10"/>
          </p:nvPr>
        </p:nvSpPr>
        <p:spPr/>
        <p:txBody>
          <a:bodyPr/>
          <a:lstStyle/>
          <a:p>
            <a:fld id="{E077CA70-E20C-4445-98EF-A04ED30B106F}" type="datetimeFigureOut">
              <a:rPr lang="en-GB" smtClean="0"/>
              <a:t>22/06/2023</a:t>
            </a:fld>
            <a:endParaRPr lang="en-GB"/>
          </a:p>
        </p:txBody>
      </p:sp>
      <p:sp>
        <p:nvSpPr>
          <p:cNvPr id="6" name="Footer Placeholder 5">
            <a:extLst>
              <a:ext uri="{FF2B5EF4-FFF2-40B4-BE49-F238E27FC236}">
                <a16:creationId xmlns:a16="http://schemas.microsoft.com/office/drawing/2014/main" id="{838E118F-6F5A-5F23-0DC5-2F4686C5983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C1D93F-6E70-21B7-02A6-ED58909AA9A8}"/>
              </a:ext>
            </a:extLst>
          </p:cNvPr>
          <p:cNvSpPr>
            <a:spLocks noGrp="1"/>
          </p:cNvSpPr>
          <p:nvPr>
            <p:ph type="sldNum" sz="quarter" idx="12"/>
          </p:nvPr>
        </p:nvSpPr>
        <p:spPr/>
        <p:txBody>
          <a:bodyPr/>
          <a:lstStyle/>
          <a:p>
            <a:fld id="{C0A2469D-3D8B-4EDD-BAB2-E696B22A2A90}" type="slidenum">
              <a:rPr lang="en-GB" smtClean="0"/>
              <a:t>‹#›</a:t>
            </a:fld>
            <a:endParaRPr lang="en-GB"/>
          </a:p>
        </p:txBody>
      </p:sp>
    </p:spTree>
    <p:extLst>
      <p:ext uri="{BB962C8B-B14F-4D97-AF65-F5344CB8AC3E}">
        <p14:creationId xmlns:p14="http://schemas.microsoft.com/office/powerpoint/2010/main" val="257367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08E5-2F54-0816-EA72-BBDB42B7C9B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4F13CC8-657D-9AA5-77C2-0622E57FAE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0E9214-FCB2-42DB-5280-F7E9A0F7A3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B302F1B-EDAD-CDB8-FAD3-E39969D9AD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32D845-1FB7-E0F5-90AF-382B890E09B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07E7EC6-23E8-0EC9-B0A1-3027B8FA5BC5}"/>
              </a:ext>
            </a:extLst>
          </p:cNvPr>
          <p:cNvSpPr>
            <a:spLocks noGrp="1"/>
          </p:cNvSpPr>
          <p:nvPr>
            <p:ph type="dt" sz="half" idx="10"/>
          </p:nvPr>
        </p:nvSpPr>
        <p:spPr/>
        <p:txBody>
          <a:bodyPr/>
          <a:lstStyle/>
          <a:p>
            <a:fld id="{E077CA70-E20C-4445-98EF-A04ED30B106F}" type="datetimeFigureOut">
              <a:rPr lang="en-GB" smtClean="0"/>
              <a:t>22/06/2023</a:t>
            </a:fld>
            <a:endParaRPr lang="en-GB"/>
          </a:p>
        </p:txBody>
      </p:sp>
      <p:sp>
        <p:nvSpPr>
          <p:cNvPr id="8" name="Footer Placeholder 7">
            <a:extLst>
              <a:ext uri="{FF2B5EF4-FFF2-40B4-BE49-F238E27FC236}">
                <a16:creationId xmlns:a16="http://schemas.microsoft.com/office/drawing/2014/main" id="{B09F8D9C-847F-4C56-268A-99AC026C935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7D8472E-A8BE-E793-7F42-9B9C3078AC04}"/>
              </a:ext>
            </a:extLst>
          </p:cNvPr>
          <p:cNvSpPr>
            <a:spLocks noGrp="1"/>
          </p:cNvSpPr>
          <p:nvPr>
            <p:ph type="sldNum" sz="quarter" idx="12"/>
          </p:nvPr>
        </p:nvSpPr>
        <p:spPr/>
        <p:txBody>
          <a:bodyPr/>
          <a:lstStyle/>
          <a:p>
            <a:fld id="{C0A2469D-3D8B-4EDD-BAB2-E696B22A2A90}" type="slidenum">
              <a:rPr lang="en-GB" smtClean="0"/>
              <a:t>‹#›</a:t>
            </a:fld>
            <a:endParaRPr lang="en-GB"/>
          </a:p>
        </p:txBody>
      </p:sp>
    </p:spTree>
    <p:extLst>
      <p:ext uri="{BB962C8B-B14F-4D97-AF65-F5344CB8AC3E}">
        <p14:creationId xmlns:p14="http://schemas.microsoft.com/office/powerpoint/2010/main" val="1555808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CEA3D-36D7-76CC-1163-76A3BC9412B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C771660-B04E-A19C-3C72-574C06DD316B}"/>
              </a:ext>
            </a:extLst>
          </p:cNvPr>
          <p:cNvSpPr>
            <a:spLocks noGrp="1"/>
          </p:cNvSpPr>
          <p:nvPr>
            <p:ph type="dt" sz="half" idx="10"/>
          </p:nvPr>
        </p:nvSpPr>
        <p:spPr/>
        <p:txBody>
          <a:bodyPr/>
          <a:lstStyle/>
          <a:p>
            <a:fld id="{E077CA70-E20C-4445-98EF-A04ED30B106F}" type="datetimeFigureOut">
              <a:rPr lang="en-GB" smtClean="0"/>
              <a:t>22/06/2023</a:t>
            </a:fld>
            <a:endParaRPr lang="en-GB"/>
          </a:p>
        </p:txBody>
      </p:sp>
      <p:sp>
        <p:nvSpPr>
          <p:cNvPr id="4" name="Footer Placeholder 3">
            <a:extLst>
              <a:ext uri="{FF2B5EF4-FFF2-40B4-BE49-F238E27FC236}">
                <a16:creationId xmlns:a16="http://schemas.microsoft.com/office/drawing/2014/main" id="{E32683F9-0F68-69EA-1250-BF357CF6428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8747A59-3E00-1363-92E0-2CF0C1965066}"/>
              </a:ext>
            </a:extLst>
          </p:cNvPr>
          <p:cNvSpPr>
            <a:spLocks noGrp="1"/>
          </p:cNvSpPr>
          <p:nvPr>
            <p:ph type="sldNum" sz="quarter" idx="12"/>
          </p:nvPr>
        </p:nvSpPr>
        <p:spPr/>
        <p:txBody>
          <a:bodyPr/>
          <a:lstStyle/>
          <a:p>
            <a:fld id="{C0A2469D-3D8B-4EDD-BAB2-E696B22A2A90}" type="slidenum">
              <a:rPr lang="en-GB" smtClean="0"/>
              <a:t>‹#›</a:t>
            </a:fld>
            <a:endParaRPr lang="en-GB"/>
          </a:p>
        </p:txBody>
      </p:sp>
    </p:spTree>
    <p:extLst>
      <p:ext uri="{BB962C8B-B14F-4D97-AF65-F5344CB8AC3E}">
        <p14:creationId xmlns:p14="http://schemas.microsoft.com/office/powerpoint/2010/main" val="2940805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DC3EE5-1528-A66F-A665-760FA71EA758}"/>
              </a:ext>
            </a:extLst>
          </p:cNvPr>
          <p:cNvSpPr>
            <a:spLocks noGrp="1"/>
          </p:cNvSpPr>
          <p:nvPr>
            <p:ph type="dt" sz="half" idx="10"/>
          </p:nvPr>
        </p:nvSpPr>
        <p:spPr/>
        <p:txBody>
          <a:bodyPr/>
          <a:lstStyle/>
          <a:p>
            <a:fld id="{E077CA70-E20C-4445-98EF-A04ED30B106F}" type="datetimeFigureOut">
              <a:rPr lang="en-GB" smtClean="0"/>
              <a:t>22/06/2023</a:t>
            </a:fld>
            <a:endParaRPr lang="en-GB"/>
          </a:p>
        </p:txBody>
      </p:sp>
      <p:sp>
        <p:nvSpPr>
          <p:cNvPr id="3" name="Footer Placeholder 2">
            <a:extLst>
              <a:ext uri="{FF2B5EF4-FFF2-40B4-BE49-F238E27FC236}">
                <a16:creationId xmlns:a16="http://schemas.microsoft.com/office/drawing/2014/main" id="{CC3334CE-02E3-AD1C-8AC6-F803A6BCE74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9BB1922-62AB-C995-CEAD-2BADFEC4BDF3}"/>
              </a:ext>
            </a:extLst>
          </p:cNvPr>
          <p:cNvSpPr>
            <a:spLocks noGrp="1"/>
          </p:cNvSpPr>
          <p:nvPr>
            <p:ph type="sldNum" sz="quarter" idx="12"/>
          </p:nvPr>
        </p:nvSpPr>
        <p:spPr/>
        <p:txBody>
          <a:bodyPr/>
          <a:lstStyle/>
          <a:p>
            <a:fld id="{C0A2469D-3D8B-4EDD-BAB2-E696B22A2A90}" type="slidenum">
              <a:rPr lang="en-GB" smtClean="0"/>
              <a:t>‹#›</a:t>
            </a:fld>
            <a:endParaRPr lang="en-GB"/>
          </a:p>
        </p:txBody>
      </p:sp>
    </p:spTree>
    <p:extLst>
      <p:ext uri="{BB962C8B-B14F-4D97-AF65-F5344CB8AC3E}">
        <p14:creationId xmlns:p14="http://schemas.microsoft.com/office/powerpoint/2010/main" val="948042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76194-2379-A8F9-CB79-055AFECD0C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D8FC2BA-E808-AC99-F1F2-B84C0D6FC4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4A672AE-EEB1-B787-7193-982F2A0CC3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C7610C-BD43-0E86-FA25-C4FC68753691}"/>
              </a:ext>
            </a:extLst>
          </p:cNvPr>
          <p:cNvSpPr>
            <a:spLocks noGrp="1"/>
          </p:cNvSpPr>
          <p:nvPr>
            <p:ph type="dt" sz="half" idx="10"/>
          </p:nvPr>
        </p:nvSpPr>
        <p:spPr/>
        <p:txBody>
          <a:bodyPr/>
          <a:lstStyle/>
          <a:p>
            <a:fld id="{E077CA70-E20C-4445-98EF-A04ED30B106F}" type="datetimeFigureOut">
              <a:rPr lang="en-GB" smtClean="0"/>
              <a:t>22/06/2023</a:t>
            </a:fld>
            <a:endParaRPr lang="en-GB"/>
          </a:p>
        </p:txBody>
      </p:sp>
      <p:sp>
        <p:nvSpPr>
          <p:cNvPr id="6" name="Footer Placeholder 5">
            <a:extLst>
              <a:ext uri="{FF2B5EF4-FFF2-40B4-BE49-F238E27FC236}">
                <a16:creationId xmlns:a16="http://schemas.microsoft.com/office/drawing/2014/main" id="{84309225-1FB5-B230-53E2-1DF988325F3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DD57709-7570-2B0C-874C-A12EBB19AF31}"/>
              </a:ext>
            </a:extLst>
          </p:cNvPr>
          <p:cNvSpPr>
            <a:spLocks noGrp="1"/>
          </p:cNvSpPr>
          <p:nvPr>
            <p:ph type="sldNum" sz="quarter" idx="12"/>
          </p:nvPr>
        </p:nvSpPr>
        <p:spPr/>
        <p:txBody>
          <a:bodyPr/>
          <a:lstStyle/>
          <a:p>
            <a:fld id="{C0A2469D-3D8B-4EDD-BAB2-E696B22A2A90}" type="slidenum">
              <a:rPr lang="en-GB" smtClean="0"/>
              <a:t>‹#›</a:t>
            </a:fld>
            <a:endParaRPr lang="en-GB"/>
          </a:p>
        </p:txBody>
      </p:sp>
    </p:spTree>
    <p:extLst>
      <p:ext uri="{BB962C8B-B14F-4D97-AF65-F5344CB8AC3E}">
        <p14:creationId xmlns:p14="http://schemas.microsoft.com/office/powerpoint/2010/main" val="1697726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877E0-ECED-EE03-0650-A645040C77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F7BBE72-D2FF-CD35-3234-D05BFC745E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07A537B-3DB7-5500-53B4-491780FB6F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E8C711-3CDE-70C1-223B-2C3C72EC4B8B}"/>
              </a:ext>
            </a:extLst>
          </p:cNvPr>
          <p:cNvSpPr>
            <a:spLocks noGrp="1"/>
          </p:cNvSpPr>
          <p:nvPr>
            <p:ph type="dt" sz="half" idx="10"/>
          </p:nvPr>
        </p:nvSpPr>
        <p:spPr/>
        <p:txBody>
          <a:bodyPr/>
          <a:lstStyle/>
          <a:p>
            <a:fld id="{E077CA70-E20C-4445-98EF-A04ED30B106F}" type="datetimeFigureOut">
              <a:rPr lang="en-GB" smtClean="0"/>
              <a:t>22/06/2023</a:t>
            </a:fld>
            <a:endParaRPr lang="en-GB"/>
          </a:p>
        </p:txBody>
      </p:sp>
      <p:sp>
        <p:nvSpPr>
          <p:cNvPr id="6" name="Footer Placeholder 5">
            <a:extLst>
              <a:ext uri="{FF2B5EF4-FFF2-40B4-BE49-F238E27FC236}">
                <a16:creationId xmlns:a16="http://schemas.microsoft.com/office/drawing/2014/main" id="{484EE7C3-E88B-0718-A85E-32CBCC096F8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A1BDAA-731F-D8BE-84A5-DBC6C7E38DFE}"/>
              </a:ext>
            </a:extLst>
          </p:cNvPr>
          <p:cNvSpPr>
            <a:spLocks noGrp="1"/>
          </p:cNvSpPr>
          <p:nvPr>
            <p:ph type="sldNum" sz="quarter" idx="12"/>
          </p:nvPr>
        </p:nvSpPr>
        <p:spPr/>
        <p:txBody>
          <a:bodyPr/>
          <a:lstStyle/>
          <a:p>
            <a:fld id="{C0A2469D-3D8B-4EDD-BAB2-E696B22A2A90}" type="slidenum">
              <a:rPr lang="en-GB" smtClean="0"/>
              <a:t>‹#›</a:t>
            </a:fld>
            <a:endParaRPr lang="en-GB"/>
          </a:p>
        </p:txBody>
      </p:sp>
    </p:spTree>
    <p:extLst>
      <p:ext uri="{BB962C8B-B14F-4D97-AF65-F5344CB8AC3E}">
        <p14:creationId xmlns:p14="http://schemas.microsoft.com/office/powerpoint/2010/main" val="1211702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94B1E-874E-9886-B87F-11847D8BBD3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F25260F-4C4F-2412-06F3-6939BE5FBF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AC8933-2F7B-88CE-280A-CDA48847DFE9}"/>
              </a:ext>
            </a:extLst>
          </p:cNvPr>
          <p:cNvSpPr>
            <a:spLocks noGrp="1"/>
          </p:cNvSpPr>
          <p:nvPr>
            <p:ph type="dt" sz="half" idx="10"/>
          </p:nvPr>
        </p:nvSpPr>
        <p:spPr/>
        <p:txBody>
          <a:bodyPr/>
          <a:lstStyle/>
          <a:p>
            <a:fld id="{E077CA70-E20C-4445-98EF-A04ED30B106F}" type="datetimeFigureOut">
              <a:rPr lang="en-GB" smtClean="0"/>
              <a:t>22/06/2023</a:t>
            </a:fld>
            <a:endParaRPr lang="en-GB"/>
          </a:p>
        </p:txBody>
      </p:sp>
      <p:sp>
        <p:nvSpPr>
          <p:cNvPr id="5" name="Footer Placeholder 4">
            <a:extLst>
              <a:ext uri="{FF2B5EF4-FFF2-40B4-BE49-F238E27FC236}">
                <a16:creationId xmlns:a16="http://schemas.microsoft.com/office/drawing/2014/main" id="{409BF6A1-02A1-DDD4-6627-13EC233844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8F82F5-4E2A-C5B1-2A70-71666736E6EC}"/>
              </a:ext>
            </a:extLst>
          </p:cNvPr>
          <p:cNvSpPr>
            <a:spLocks noGrp="1"/>
          </p:cNvSpPr>
          <p:nvPr>
            <p:ph type="sldNum" sz="quarter" idx="12"/>
          </p:nvPr>
        </p:nvSpPr>
        <p:spPr/>
        <p:txBody>
          <a:bodyPr/>
          <a:lstStyle/>
          <a:p>
            <a:fld id="{C0A2469D-3D8B-4EDD-BAB2-E696B22A2A90}" type="slidenum">
              <a:rPr lang="en-GB" smtClean="0"/>
              <a:t>‹#›</a:t>
            </a:fld>
            <a:endParaRPr lang="en-GB"/>
          </a:p>
        </p:txBody>
      </p:sp>
    </p:spTree>
    <p:extLst>
      <p:ext uri="{BB962C8B-B14F-4D97-AF65-F5344CB8AC3E}">
        <p14:creationId xmlns:p14="http://schemas.microsoft.com/office/powerpoint/2010/main" val="248719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D7E429-0A24-5B65-7E4E-E2B6D42A78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AA25067-C1B4-8191-4EDE-6508BE813E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24BACB1-03E7-87C0-5122-8325781CB2FE}"/>
              </a:ext>
            </a:extLst>
          </p:cNvPr>
          <p:cNvSpPr>
            <a:spLocks noGrp="1"/>
          </p:cNvSpPr>
          <p:nvPr>
            <p:ph type="dt" sz="half" idx="10"/>
          </p:nvPr>
        </p:nvSpPr>
        <p:spPr/>
        <p:txBody>
          <a:bodyPr/>
          <a:lstStyle/>
          <a:p>
            <a:fld id="{E077CA70-E20C-4445-98EF-A04ED30B106F}" type="datetimeFigureOut">
              <a:rPr lang="en-GB" smtClean="0"/>
              <a:t>22/06/2023</a:t>
            </a:fld>
            <a:endParaRPr lang="en-GB"/>
          </a:p>
        </p:txBody>
      </p:sp>
      <p:sp>
        <p:nvSpPr>
          <p:cNvPr id="5" name="Footer Placeholder 4">
            <a:extLst>
              <a:ext uri="{FF2B5EF4-FFF2-40B4-BE49-F238E27FC236}">
                <a16:creationId xmlns:a16="http://schemas.microsoft.com/office/drawing/2014/main" id="{03B3A0D6-7EB6-CB21-D4F8-74E04F4410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08A2AD-4A43-7038-6528-C215EB93938E}"/>
              </a:ext>
            </a:extLst>
          </p:cNvPr>
          <p:cNvSpPr>
            <a:spLocks noGrp="1"/>
          </p:cNvSpPr>
          <p:nvPr>
            <p:ph type="sldNum" sz="quarter" idx="12"/>
          </p:nvPr>
        </p:nvSpPr>
        <p:spPr/>
        <p:txBody>
          <a:bodyPr/>
          <a:lstStyle/>
          <a:p>
            <a:fld id="{C0A2469D-3D8B-4EDD-BAB2-E696B22A2A90}" type="slidenum">
              <a:rPr lang="en-GB" smtClean="0"/>
              <a:t>‹#›</a:t>
            </a:fld>
            <a:endParaRPr lang="en-GB"/>
          </a:p>
        </p:txBody>
      </p:sp>
    </p:spTree>
    <p:extLst>
      <p:ext uri="{BB962C8B-B14F-4D97-AF65-F5344CB8AC3E}">
        <p14:creationId xmlns:p14="http://schemas.microsoft.com/office/powerpoint/2010/main" val="1690293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E8A089-B5A6-026A-ABAB-A66962E062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4DBC294-3B53-CCDC-C7EF-86D80BC675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4354704-86D6-7525-0B8C-BE614A652A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77CA70-E20C-4445-98EF-A04ED30B106F}" type="datetimeFigureOut">
              <a:rPr lang="en-GB" smtClean="0"/>
              <a:t>22/06/2023</a:t>
            </a:fld>
            <a:endParaRPr lang="en-GB"/>
          </a:p>
        </p:txBody>
      </p:sp>
      <p:sp>
        <p:nvSpPr>
          <p:cNvPr id="5" name="Footer Placeholder 4">
            <a:extLst>
              <a:ext uri="{FF2B5EF4-FFF2-40B4-BE49-F238E27FC236}">
                <a16:creationId xmlns:a16="http://schemas.microsoft.com/office/drawing/2014/main" id="{2BDC2AC8-C23C-F697-B9EB-AF33EC7158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1AC6018-23C7-A2D4-0AC9-25B03F8301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A2469D-3D8B-4EDD-BAB2-E696B22A2A90}" type="slidenum">
              <a:rPr lang="en-GB" smtClean="0"/>
              <a:t>‹#›</a:t>
            </a:fld>
            <a:endParaRPr lang="en-GB"/>
          </a:p>
        </p:txBody>
      </p:sp>
    </p:spTree>
    <p:extLst>
      <p:ext uri="{BB962C8B-B14F-4D97-AF65-F5344CB8AC3E}">
        <p14:creationId xmlns:p14="http://schemas.microsoft.com/office/powerpoint/2010/main" val="7837058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svg"/><Relationship Id="rId18" Type="http://schemas.openxmlformats.org/officeDocument/2006/relationships/image" Target="../media/image15.png"/><Relationship Id="rId26" Type="http://schemas.openxmlformats.org/officeDocument/2006/relationships/image" Target="../media/image23.png"/><Relationship Id="rId3" Type="http://schemas.microsoft.com/office/2018/10/relationships/comments" Target="../comments/modernComment_104_D0DE4985.xml"/><Relationship Id="rId21" Type="http://schemas.openxmlformats.org/officeDocument/2006/relationships/image" Target="../media/image18.svg"/><Relationship Id="rId7" Type="http://schemas.openxmlformats.org/officeDocument/2006/relationships/image" Target="../media/image4.svg"/><Relationship Id="rId12" Type="http://schemas.openxmlformats.org/officeDocument/2006/relationships/image" Target="../media/image9.png"/><Relationship Id="rId17" Type="http://schemas.openxmlformats.org/officeDocument/2006/relationships/image" Target="../media/image14.svg"/><Relationship Id="rId25" Type="http://schemas.openxmlformats.org/officeDocument/2006/relationships/image" Target="../media/image22.svg"/><Relationship Id="rId2" Type="http://schemas.openxmlformats.org/officeDocument/2006/relationships/notesSlide" Target="../notesSlides/notesSlide1.xml"/><Relationship Id="rId16" Type="http://schemas.openxmlformats.org/officeDocument/2006/relationships/image" Target="../media/image13.png"/><Relationship Id="rId20" Type="http://schemas.openxmlformats.org/officeDocument/2006/relationships/image" Target="../media/image17.png"/><Relationship Id="rId29" Type="http://schemas.openxmlformats.org/officeDocument/2006/relationships/image" Target="../media/image26.sv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svg"/><Relationship Id="rId24" Type="http://schemas.openxmlformats.org/officeDocument/2006/relationships/image" Target="../media/image21.png"/><Relationship Id="rId5" Type="http://schemas.openxmlformats.org/officeDocument/2006/relationships/image" Target="../media/image2.svg"/><Relationship Id="rId15" Type="http://schemas.openxmlformats.org/officeDocument/2006/relationships/image" Target="../media/image12.svg"/><Relationship Id="rId23" Type="http://schemas.openxmlformats.org/officeDocument/2006/relationships/image" Target="../media/image20.svg"/><Relationship Id="rId28" Type="http://schemas.openxmlformats.org/officeDocument/2006/relationships/image" Target="../media/image25.png"/><Relationship Id="rId10" Type="http://schemas.openxmlformats.org/officeDocument/2006/relationships/image" Target="../media/image7.png"/><Relationship Id="rId19" Type="http://schemas.openxmlformats.org/officeDocument/2006/relationships/image" Target="../media/image16.svg"/><Relationship Id="rId4" Type="http://schemas.openxmlformats.org/officeDocument/2006/relationships/image" Target="../media/image1.png"/><Relationship Id="rId9" Type="http://schemas.openxmlformats.org/officeDocument/2006/relationships/image" Target="../media/image6.svg"/><Relationship Id="rId14" Type="http://schemas.openxmlformats.org/officeDocument/2006/relationships/image" Target="../media/image11.png"/><Relationship Id="rId22" Type="http://schemas.openxmlformats.org/officeDocument/2006/relationships/image" Target="../media/image19.png"/><Relationship Id="rId27" Type="http://schemas.openxmlformats.org/officeDocument/2006/relationships/image" Target="../media/image2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E3EE3057-7AE9-A244-99D8-3F8080B2729E}"/>
              </a:ext>
            </a:extLst>
          </p:cNvPr>
          <p:cNvGrpSpPr/>
          <p:nvPr/>
        </p:nvGrpSpPr>
        <p:grpSpPr>
          <a:xfrm>
            <a:off x="2646904" y="681899"/>
            <a:ext cx="9585316" cy="406194"/>
            <a:chOff x="-1979535" y="3258003"/>
            <a:chExt cx="6052868" cy="417388"/>
          </a:xfrm>
        </p:grpSpPr>
        <p:grpSp>
          <p:nvGrpSpPr>
            <p:cNvPr id="7" name="Group 6">
              <a:extLst>
                <a:ext uri="{FF2B5EF4-FFF2-40B4-BE49-F238E27FC236}">
                  <a16:creationId xmlns:a16="http://schemas.microsoft.com/office/drawing/2014/main" id="{E59845A1-E3C9-2E4A-B06F-D2913F897707}"/>
                </a:ext>
              </a:extLst>
            </p:cNvPr>
            <p:cNvGrpSpPr>
              <a:grpSpLocks noChangeAspect="1"/>
            </p:cNvGrpSpPr>
            <p:nvPr/>
          </p:nvGrpSpPr>
          <p:grpSpPr>
            <a:xfrm rot="5400000">
              <a:off x="838205" y="440263"/>
              <a:ext cx="417388" cy="6052868"/>
              <a:chOff x="838204" y="364866"/>
              <a:chExt cx="417388" cy="6128267"/>
            </a:xfrm>
          </p:grpSpPr>
          <p:cxnSp>
            <p:nvCxnSpPr>
              <p:cNvPr id="9" name="Straight Connector 8">
                <a:extLst>
                  <a:ext uri="{FF2B5EF4-FFF2-40B4-BE49-F238E27FC236}">
                    <a16:creationId xmlns:a16="http://schemas.microsoft.com/office/drawing/2014/main" id="{53F4D1CD-3057-CB4D-B543-C2E115FD4D7B}"/>
                  </a:ext>
                </a:extLst>
              </p:cNvPr>
              <p:cNvCxnSpPr/>
              <p:nvPr/>
            </p:nvCxnSpPr>
            <p:spPr>
              <a:xfrm>
                <a:off x="838204" y="364866"/>
                <a:ext cx="0" cy="6128267"/>
              </a:xfrm>
              <a:prstGeom prst="line">
                <a:avLst/>
              </a:prstGeom>
              <a:ln w="127000">
                <a:solidFill>
                  <a:schemeClr val="tx1"/>
                </a:solidFill>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9A39F74-A1FA-7E47-897D-D6C9CF4BAB87}"/>
                  </a:ext>
                </a:extLst>
              </p:cNvPr>
              <p:cNvCxnSpPr/>
              <p:nvPr/>
            </p:nvCxnSpPr>
            <p:spPr>
              <a:xfrm>
                <a:off x="1255592" y="364866"/>
                <a:ext cx="0" cy="6128267"/>
              </a:xfrm>
              <a:prstGeom prst="line">
                <a:avLst/>
              </a:prstGeom>
              <a:ln w="127000">
                <a:solidFill>
                  <a:schemeClr val="tx1"/>
                </a:solidFill>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EC356850-05D5-DF47-B935-E6FEE351A850}"/>
                </a:ext>
              </a:extLst>
            </p:cNvPr>
            <p:cNvSpPr/>
            <p:nvPr/>
          </p:nvSpPr>
          <p:spPr>
            <a:xfrm rot="5400000">
              <a:off x="902258" y="440263"/>
              <a:ext cx="289282" cy="6052868"/>
            </a:xfrm>
            <a:prstGeom prst="rect">
              <a:avLst/>
            </a:prstGeom>
            <a:solidFill>
              <a:srgbClr val="00B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descr="Farm scene with solid fill">
            <a:extLst>
              <a:ext uri="{FF2B5EF4-FFF2-40B4-BE49-F238E27FC236}">
                <a16:creationId xmlns:a16="http://schemas.microsoft.com/office/drawing/2014/main" id="{27FD8B4D-3896-F645-B302-BD539A0AB86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61524" y="4790866"/>
            <a:ext cx="1074140" cy="1074140"/>
          </a:xfrm>
          <a:prstGeom prst="rect">
            <a:avLst/>
          </a:prstGeom>
        </p:spPr>
      </p:pic>
      <p:pic>
        <p:nvPicPr>
          <p:cNvPr id="22" name="Graphic 21" descr="Farm scene with solid fill">
            <a:extLst>
              <a:ext uri="{FF2B5EF4-FFF2-40B4-BE49-F238E27FC236}">
                <a16:creationId xmlns:a16="http://schemas.microsoft.com/office/drawing/2014/main" id="{91046C51-C305-8849-82D0-7F6054709DD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34403" y="4332599"/>
            <a:ext cx="1536192" cy="1536192"/>
          </a:xfrm>
          <a:prstGeom prst="rect">
            <a:avLst/>
          </a:prstGeom>
        </p:spPr>
      </p:pic>
      <p:sp>
        <p:nvSpPr>
          <p:cNvPr id="46" name="Rectangle 45">
            <a:extLst>
              <a:ext uri="{FF2B5EF4-FFF2-40B4-BE49-F238E27FC236}">
                <a16:creationId xmlns:a16="http://schemas.microsoft.com/office/drawing/2014/main" id="{E316B22F-9F62-624E-B316-F727E8805D90}"/>
              </a:ext>
            </a:extLst>
          </p:cNvPr>
          <p:cNvSpPr/>
          <p:nvPr/>
        </p:nvSpPr>
        <p:spPr>
          <a:xfrm rot="5400000">
            <a:off x="7226709" y="1892711"/>
            <a:ext cx="385483" cy="9545095"/>
          </a:xfrm>
          <a:prstGeom prst="rect">
            <a:avLst/>
          </a:prstGeom>
          <a:solidFill>
            <a:srgbClr val="00B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a:extLst>
              <a:ext uri="{FF2B5EF4-FFF2-40B4-BE49-F238E27FC236}">
                <a16:creationId xmlns:a16="http://schemas.microsoft.com/office/drawing/2014/main" id="{D4C7723A-3276-9E4A-8CD3-52D3F858642C}"/>
              </a:ext>
            </a:extLst>
          </p:cNvPr>
          <p:cNvCxnSpPr/>
          <p:nvPr/>
        </p:nvCxnSpPr>
        <p:spPr>
          <a:xfrm rot="5400000">
            <a:off x="7419451" y="967938"/>
            <a:ext cx="0" cy="9545092"/>
          </a:xfrm>
          <a:prstGeom prst="line">
            <a:avLst/>
          </a:prstGeom>
          <a:ln w="127000">
            <a:solidFill>
              <a:schemeClr val="tx1"/>
            </a:solidFill>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CA4FD4C-3FF9-4445-A9B9-77E541315EAD}"/>
              </a:ext>
            </a:extLst>
          </p:cNvPr>
          <p:cNvCxnSpPr>
            <a:cxnSpLocks/>
          </p:cNvCxnSpPr>
          <p:nvPr/>
        </p:nvCxnSpPr>
        <p:spPr>
          <a:xfrm>
            <a:off x="7419451" y="-3514"/>
            <a:ext cx="0" cy="6861514"/>
          </a:xfrm>
          <a:prstGeom prst="line">
            <a:avLst/>
          </a:prstGeom>
          <a:ln w="635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DD17AF52-B99F-7240-8D76-8B2B85889EFD}"/>
              </a:ext>
            </a:extLst>
          </p:cNvPr>
          <p:cNvSpPr txBox="1"/>
          <p:nvPr/>
        </p:nvSpPr>
        <p:spPr>
          <a:xfrm>
            <a:off x="3036321" y="86839"/>
            <a:ext cx="3993490" cy="523220"/>
          </a:xfrm>
          <a:prstGeom prst="rect">
            <a:avLst/>
          </a:prstGeom>
          <a:noFill/>
        </p:spPr>
        <p:txBody>
          <a:bodyPr wrap="square" rtlCol="0">
            <a:spAutoFit/>
          </a:bodyPr>
          <a:lstStyle/>
          <a:p>
            <a:r>
              <a:rPr lang="en-US" sz="2800">
                <a:solidFill>
                  <a:schemeClr val="accent2"/>
                </a:solidFill>
              </a:rPr>
              <a:t>Jordan Valley (Demand)</a:t>
            </a:r>
          </a:p>
        </p:txBody>
      </p:sp>
      <p:sp>
        <p:nvSpPr>
          <p:cNvPr id="63" name="TextBox 62">
            <a:extLst>
              <a:ext uri="{FF2B5EF4-FFF2-40B4-BE49-F238E27FC236}">
                <a16:creationId xmlns:a16="http://schemas.microsoft.com/office/drawing/2014/main" id="{DEE4417B-F0C9-734D-8F42-A63F6C520F3A}"/>
              </a:ext>
            </a:extLst>
          </p:cNvPr>
          <p:cNvSpPr txBox="1"/>
          <p:nvPr/>
        </p:nvSpPr>
        <p:spPr>
          <a:xfrm>
            <a:off x="8389885" y="79800"/>
            <a:ext cx="3241348" cy="523220"/>
          </a:xfrm>
          <a:prstGeom prst="rect">
            <a:avLst/>
          </a:prstGeom>
          <a:noFill/>
        </p:spPr>
        <p:txBody>
          <a:bodyPr wrap="square" rtlCol="0">
            <a:spAutoFit/>
          </a:bodyPr>
          <a:lstStyle/>
          <a:p>
            <a:r>
              <a:rPr lang="en-US" sz="2800">
                <a:solidFill>
                  <a:schemeClr val="accent2"/>
                </a:solidFill>
              </a:rPr>
              <a:t>Highlands (Demand)</a:t>
            </a:r>
          </a:p>
        </p:txBody>
      </p:sp>
      <p:grpSp>
        <p:nvGrpSpPr>
          <p:cNvPr id="2" name="Group 1">
            <a:extLst>
              <a:ext uri="{FF2B5EF4-FFF2-40B4-BE49-F238E27FC236}">
                <a16:creationId xmlns:a16="http://schemas.microsoft.com/office/drawing/2014/main" id="{C428B6B2-65BC-C244-B0DC-920C769D816C}"/>
              </a:ext>
            </a:extLst>
          </p:cNvPr>
          <p:cNvGrpSpPr/>
          <p:nvPr/>
        </p:nvGrpSpPr>
        <p:grpSpPr>
          <a:xfrm>
            <a:off x="2561523" y="6393812"/>
            <a:ext cx="9545092" cy="523220"/>
            <a:chOff x="2561523" y="6393812"/>
            <a:chExt cx="9545092" cy="523220"/>
          </a:xfrm>
        </p:grpSpPr>
        <p:cxnSp>
          <p:nvCxnSpPr>
            <p:cNvPr id="44" name="Straight Connector 43">
              <a:extLst>
                <a:ext uri="{FF2B5EF4-FFF2-40B4-BE49-F238E27FC236}">
                  <a16:creationId xmlns:a16="http://schemas.microsoft.com/office/drawing/2014/main" id="{85A2B4BA-BEFD-3443-AC5E-2DE5634DCE43}"/>
                </a:ext>
              </a:extLst>
            </p:cNvPr>
            <p:cNvCxnSpPr>
              <a:cxnSpLocks/>
            </p:cNvCxnSpPr>
            <p:nvPr/>
          </p:nvCxnSpPr>
          <p:spPr>
            <a:xfrm rot="5400000">
              <a:off x="7334069" y="1697552"/>
              <a:ext cx="0" cy="9545092"/>
            </a:xfrm>
            <a:prstGeom prst="line">
              <a:avLst/>
            </a:prstGeom>
            <a:ln w="50800">
              <a:solidFill>
                <a:schemeClr val="accent6">
                  <a:lumMod val="75000"/>
                </a:schemeClr>
              </a:solidFill>
              <a:prstDash val="dash"/>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AFF7F2AE-396F-5746-B42B-32D52F74926F}"/>
                </a:ext>
              </a:extLst>
            </p:cNvPr>
            <p:cNvSpPr txBox="1"/>
            <p:nvPr/>
          </p:nvSpPr>
          <p:spPr>
            <a:xfrm>
              <a:off x="7072315" y="6393812"/>
              <a:ext cx="946158" cy="523220"/>
            </a:xfrm>
            <a:prstGeom prst="rect">
              <a:avLst/>
            </a:prstGeom>
            <a:noFill/>
          </p:spPr>
          <p:txBody>
            <a:bodyPr wrap="square" rtlCol="0">
              <a:spAutoFit/>
            </a:bodyPr>
            <a:lstStyle/>
            <a:p>
              <a:r>
                <a:rPr lang="en-US" sz="2800">
                  <a:solidFill>
                    <a:schemeClr val="accent6">
                      <a:lumMod val="75000"/>
                    </a:schemeClr>
                  </a:solidFill>
                </a:rPr>
                <a:t>234</a:t>
              </a:r>
              <a:endParaRPr lang="en-US" sz="2000">
                <a:solidFill>
                  <a:schemeClr val="accent6">
                    <a:lumMod val="75000"/>
                  </a:schemeClr>
                </a:solidFill>
              </a:endParaRPr>
            </a:p>
          </p:txBody>
        </p:sp>
      </p:grpSp>
      <p:grpSp>
        <p:nvGrpSpPr>
          <p:cNvPr id="33" name="Group 32">
            <a:extLst>
              <a:ext uri="{FF2B5EF4-FFF2-40B4-BE49-F238E27FC236}">
                <a16:creationId xmlns:a16="http://schemas.microsoft.com/office/drawing/2014/main" id="{40923AE1-277A-EC4D-B8F6-957E97C53A58}"/>
              </a:ext>
            </a:extLst>
          </p:cNvPr>
          <p:cNvGrpSpPr/>
          <p:nvPr/>
        </p:nvGrpSpPr>
        <p:grpSpPr>
          <a:xfrm>
            <a:off x="7073531" y="2998684"/>
            <a:ext cx="699392" cy="699392"/>
            <a:chOff x="6189107" y="3687195"/>
            <a:chExt cx="699392" cy="699392"/>
          </a:xfrm>
        </p:grpSpPr>
        <p:sp>
          <p:nvSpPr>
            <p:cNvPr id="32" name="Triangle 31">
              <a:extLst>
                <a:ext uri="{FF2B5EF4-FFF2-40B4-BE49-F238E27FC236}">
                  <a16:creationId xmlns:a16="http://schemas.microsoft.com/office/drawing/2014/main" id="{06038988-47FD-6D4E-A22E-C061BF8ABDE7}"/>
                </a:ext>
              </a:extLst>
            </p:cNvPr>
            <p:cNvSpPr/>
            <p:nvPr/>
          </p:nvSpPr>
          <p:spPr>
            <a:xfrm>
              <a:off x="6262717" y="3745698"/>
              <a:ext cx="571917" cy="4873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B2C77F01-B784-3143-8D48-385724B6C2A3}"/>
                </a:ext>
              </a:extLst>
            </p:cNvPr>
            <p:cNvGrpSpPr>
              <a:grpSpLocks noChangeAspect="1"/>
            </p:cNvGrpSpPr>
            <p:nvPr/>
          </p:nvGrpSpPr>
          <p:grpSpPr>
            <a:xfrm>
              <a:off x="6189107" y="3687195"/>
              <a:ext cx="699392" cy="699392"/>
              <a:chOff x="3511257" y="4642272"/>
              <a:chExt cx="1536191" cy="1536191"/>
            </a:xfrm>
            <a:solidFill>
              <a:schemeClr val="accent2"/>
            </a:solidFill>
          </p:grpSpPr>
          <p:pic>
            <p:nvPicPr>
              <p:cNvPr id="50" name="Graphic 49" descr="Toilet with solid fill">
                <a:extLst>
                  <a:ext uri="{FF2B5EF4-FFF2-40B4-BE49-F238E27FC236}">
                    <a16:creationId xmlns:a16="http://schemas.microsoft.com/office/drawing/2014/main" id="{3214711B-634C-0F40-8800-F2E99B77029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995605" y="5228650"/>
                <a:ext cx="513781" cy="513781"/>
              </a:xfrm>
              <a:prstGeom prst="rect">
                <a:avLst/>
              </a:prstGeom>
            </p:spPr>
          </p:pic>
          <p:pic>
            <p:nvPicPr>
              <p:cNvPr id="51" name="Graphic 50" descr="Recycle with solid fill">
                <a:extLst>
                  <a:ext uri="{FF2B5EF4-FFF2-40B4-BE49-F238E27FC236}">
                    <a16:creationId xmlns:a16="http://schemas.microsoft.com/office/drawing/2014/main" id="{01AF261B-DBF9-8A4C-B179-DE7A666738F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511257" y="4642272"/>
                <a:ext cx="1536191" cy="1536191"/>
              </a:xfrm>
              <a:prstGeom prst="rect">
                <a:avLst/>
              </a:prstGeom>
            </p:spPr>
          </p:pic>
        </p:grpSp>
      </p:grpSp>
      <p:sp>
        <p:nvSpPr>
          <p:cNvPr id="81" name="TextBox 80">
            <a:extLst>
              <a:ext uri="{FF2B5EF4-FFF2-40B4-BE49-F238E27FC236}">
                <a16:creationId xmlns:a16="http://schemas.microsoft.com/office/drawing/2014/main" id="{95A36380-C32B-9044-8A13-114EF7A2B448}"/>
              </a:ext>
            </a:extLst>
          </p:cNvPr>
          <p:cNvSpPr txBox="1"/>
          <p:nvPr/>
        </p:nvSpPr>
        <p:spPr>
          <a:xfrm>
            <a:off x="6997159" y="588228"/>
            <a:ext cx="844583" cy="584775"/>
          </a:xfrm>
          <a:prstGeom prst="rect">
            <a:avLst/>
          </a:prstGeom>
          <a:noFill/>
        </p:spPr>
        <p:txBody>
          <a:bodyPr wrap="square" rtlCol="0">
            <a:spAutoFit/>
          </a:bodyPr>
          <a:lstStyle/>
          <a:p>
            <a:r>
              <a:rPr lang="en-US" sz="3200">
                <a:solidFill>
                  <a:schemeClr val="accent6">
                    <a:lumMod val="75000"/>
                  </a:schemeClr>
                </a:solidFill>
              </a:rPr>
              <a:t>246</a:t>
            </a:r>
          </a:p>
        </p:txBody>
      </p:sp>
      <p:sp>
        <p:nvSpPr>
          <p:cNvPr id="53" name="TextBox 52">
            <a:extLst>
              <a:ext uri="{FF2B5EF4-FFF2-40B4-BE49-F238E27FC236}">
                <a16:creationId xmlns:a16="http://schemas.microsoft.com/office/drawing/2014/main" id="{1845EBA6-ED38-0F4C-807C-3564A904396A}"/>
              </a:ext>
            </a:extLst>
          </p:cNvPr>
          <p:cNvSpPr txBox="1"/>
          <p:nvPr/>
        </p:nvSpPr>
        <p:spPr>
          <a:xfrm>
            <a:off x="6791556" y="5181"/>
            <a:ext cx="1377693" cy="707886"/>
          </a:xfrm>
          <a:prstGeom prst="rect">
            <a:avLst/>
          </a:prstGeom>
          <a:noFill/>
        </p:spPr>
        <p:txBody>
          <a:bodyPr wrap="square" rtlCol="0">
            <a:spAutoFit/>
          </a:bodyPr>
          <a:lstStyle/>
          <a:p>
            <a:r>
              <a:rPr lang="en-US" sz="4000"/>
              <a:t>2050</a:t>
            </a:r>
          </a:p>
        </p:txBody>
      </p:sp>
      <p:grpSp>
        <p:nvGrpSpPr>
          <p:cNvPr id="3" name="Group 2">
            <a:extLst>
              <a:ext uri="{FF2B5EF4-FFF2-40B4-BE49-F238E27FC236}">
                <a16:creationId xmlns:a16="http://schemas.microsoft.com/office/drawing/2014/main" id="{08E5B88E-D414-8745-846D-66BC557E062B}"/>
              </a:ext>
            </a:extLst>
          </p:cNvPr>
          <p:cNvGrpSpPr>
            <a:grpSpLocks noChangeAspect="1"/>
          </p:cNvGrpSpPr>
          <p:nvPr/>
        </p:nvGrpSpPr>
        <p:grpSpPr>
          <a:xfrm>
            <a:off x="8817668" y="2374742"/>
            <a:ext cx="1726907" cy="1768206"/>
            <a:chOff x="8693181" y="2187098"/>
            <a:chExt cx="2260260" cy="2314314"/>
          </a:xfrm>
        </p:grpSpPr>
        <p:grpSp>
          <p:nvGrpSpPr>
            <p:cNvPr id="17" name="Group 16">
              <a:extLst>
                <a:ext uri="{FF2B5EF4-FFF2-40B4-BE49-F238E27FC236}">
                  <a16:creationId xmlns:a16="http://schemas.microsoft.com/office/drawing/2014/main" id="{B3C841AE-0052-0849-ADD0-4E9C4CE4B6B2}"/>
                </a:ext>
              </a:extLst>
            </p:cNvPr>
            <p:cNvGrpSpPr>
              <a:grpSpLocks noChangeAspect="1"/>
            </p:cNvGrpSpPr>
            <p:nvPr/>
          </p:nvGrpSpPr>
          <p:grpSpPr>
            <a:xfrm>
              <a:off x="8693181" y="2187098"/>
              <a:ext cx="2260260" cy="2260260"/>
              <a:chOff x="6580451" y="1794933"/>
              <a:chExt cx="3268133" cy="3268133"/>
            </a:xfrm>
          </p:grpSpPr>
          <p:pic>
            <p:nvPicPr>
              <p:cNvPr id="20" name="Graphic 19" descr="City with solid fill">
                <a:extLst>
                  <a:ext uri="{FF2B5EF4-FFF2-40B4-BE49-F238E27FC236}">
                    <a16:creationId xmlns:a16="http://schemas.microsoft.com/office/drawing/2014/main" id="{70CE9802-4606-084F-A920-D27400D8462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204867" y="2398780"/>
                <a:ext cx="2019300" cy="2019300"/>
              </a:xfrm>
              <a:prstGeom prst="rect">
                <a:avLst/>
              </a:prstGeom>
            </p:spPr>
          </p:pic>
          <p:sp>
            <p:nvSpPr>
              <p:cNvPr id="19" name="Oval 18">
                <a:extLst>
                  <a:ext uri="{FF2B5EF4-FFF2-40B4-BE49-F238E27FC236}">
                    <a16:creationId xmlns:a16="http://schemas.microsoft.com/office/drawing/2014/main" id="{0F5D22AB-FA6D-344F-987B-50D22AB04451}"/>
                  </a:ext>
                </a:extLst>
              </p:cNvPr>
              <p:cNvSpPr/>
              <p:nvPr/>
            </p:nvSpPr>
            <p:spPr>
              <a:xfrm>
                <a:off x="6580451" y="1794933"/>
                <a:ext cx="3268133" cy="3268133"/>
              </a:xfrm>
              <a:prstGeom prst="ellipse">
                <a:avLst/>
              </a:prstGeom>
              <a:noFill/>
              <a:ln w="889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 name="TextBox 60">
              <a:extLst>
                <a:ext uri="{FF2B5EF4-FFF2-40B4-BE49-F238E27FC236}">
                  <a16:creationId xmlns:a16="http://schemas.microsoft.com/office/drawing/2014/main" id="{8858E1CA-4428-294D-915D-4BC3F9F2C626}"/>
                </a:ext>
              </a:extLst>
            </p:cNvPr>
            <p:cNvSpPr txBox="1"/>
            <p:nvPr/>
          </p:nvSpPr>
          <p:spPr>
            <a:xfrm>
              <a:off x="9210574" y="3574897"/>
              <a:ext cx="1396560" cy="926515"/>
            </a:xfrm>
            <a:prstGeom prst="rect">
              <a:avLst/>
            </a:prstGeom>
            <a:noFill/>
          </p:spPr>
          <p:txBody>
            <a:bodyPr wrap="square" rtlCol="0">
              <a:spAutoFit/>
            </a:bodyPr>
            <a:lstStyle/>
            <a:p>
              <a:r>
                <a:rPr lang="en-US" sz="4000">
                  <a:solidFill>
                    <a:schemeClr val="accent2"/>
                  </a:solidFill>
                </a:rPr>
                <a:t>606</a:t>
              </a:r>
            </a:p>
          </p:txBody>
        </p:sp>
      </p:grpSp>
      <p:sp>
        <p:nvSpPr>
          <p:cNvPr id="67" name="TextBox 66">
            <a:extLst>
              <a:ext uri="{FF2B5EF4-FFF2-40B4-BE49-F238E27FC236}">
                <a16:creationId xmlns:a16="http://schemas.microsoft.com/office/drawing/2014/main" id="{6E3FD22A-75A1-BC41-B282-5DF26BDA7610}"/>
              </a:ext>
            </a:extLst>
          </p:cNvPr>
          <p:cNvSpPr txBox="1"/>
          <p:nvPr/>
        </p:nvSpPr>
        <p:spPr>
          <a:xfrm>
            <a:off x="2906369" y="5417147"/>
            <a:ext cx="771382" cy="523220"/>
          </a:xfrm>
          <a:prstGeom prst="rect">
            <a:avLst/>
          </a:prstGeom>
          <a:noFill/>
        </p:spPr>
        <p:txBody>
          <a:bodyPr wrap="square" rtlCol="0">
            <a:spAutoFit/>
          </a:bodyPr>
          <a:lstStyle/>
          <a:p>
            <a:r>
              <a:rPr lang="en-US" sz="2800">
                <a:solidFill>
                  <a:schemeClr val="accent2"/>
                </a:solidFill>
              </a:rPr>
              <a:t>249</a:t>
            </a:r>
          </a:p>
        </p:txBody>
      </p:sp>
      <p:sp>
        <p:nvSpPr>
          <p:cNvPr id="69" name="TextBox 68">
            <a:extLst>
              <a:ext uri="{FF2B5EF4-FFF2-40B4-BE49-F238E27FC236}">
                <a16:creationId xmlns:a16="http://schemas.microsoft.com/office/drawing/2014/main" id="{35BF2819-07A7-2342-BDCD-33BD1842E9D1}"/>
              </a:ext>
            </a:extLst>
          </p:cNvPr>
          <p:cNvSpPr txBox="1"/>
          <p:nvPr/>
        </p:nvSpPr>
        <p:spPr>
          <a:xfrm>
            <a:off x="11278434" y="5262951"/>
            <a:ext cx="964984" cy="707886"/>
          </a:xfrm>
          <a:prstGeom prst="rect">
            <a:avLst/>
          </a:prstGeom>
          <a:noFill/>
        </p:spPr>
        <p:txBody>
          <a:bodyPr wrap="square" rtlCol="0">
            <a:spAutoFit/>
          </a:bodyPr>
          <a:lstStyle/>
          <a:p>
            <a:r>
              <a:rPr lang="en-US" sz="4000">
                <a:solidFill>
                  <a:schemeClr val="accent2"/>
                </a:solidFill>
              </a:rPr>
              <a:t>724</a:t>
            </a:r>
          </a:p>
        </p:txBody>
      </p:sp>
      <p:cxnSp>
        <p:nvCxnSpPr>
          <p:cNvPr id="70" name="Straight Connector 69">
            <a:extLst>
              <a:ext uri="{FF2B5EF4-FFF2-40B4-BE49-F238E27FC236}">
                <a16:creationId xmlns:a16="http://schemas.microsoft.com/office/drawing/2014/main" id="{493FB367-3A5A-ED40-B567-EA651D15BFAB}"/>
              </a:ext>
            </a:extLst>
          </p:cNvPr>
          <p:cNvCxnSpPr>
            <a:cxnSpLocks/>
          </p:cNvCxnSpPr>
          <p:nvPr/>
        </p:nvCxnSpPr>
        <p:spPr>
          <a:xfrm flipV="1">
            <a:off x="2585728" y="-3514"/>
            <a:ext cx="0" cy="6861514"/>
          </a:xfrm>
          <a:prstGeom prst="line">
            <a:avLst/>
          </a:prstGeom>
          <a:ln w="127000">
            <a:solidFill>
              <a:schemeClr val="tx1"/>
            </a:solidFill>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3145D7DA-D77F-6A46-A65F-E0C776E86332}"/>
              </a:ext>
            </a:extLst>
          </p:cNvPr>
          <p:cNvSpPr txBox="1"/>
          <p:nvPr/>
        </p:nvSpPr>
        <p:spPr>
          <a:xfrm>
            <a:off x="0" y="35959"/>
            <a:ext cx="2450333" cy="677108"/>
          </a:xfrm>
          <a:prstGeom prst="rect">
            <a:avLst/>
          </a:prstGeom>
          <a:noFill/>
        </p:spPr>
        <p:txBody>
          <a:bodyPr wrap="square" rtlCol="0">
            <a:spAutoFit/>
          </a:bodyPr>
          <a:lstStyle/>
          <a:p>
            <a:r>
              <a:rPr lang="en-US" sz="1900">
                <a:solidFill>
                  <a:schemeClr val="accent2"/>
                </a:solidFill>
              </a:rPr>
              <a:t>3 supply augmentation options:</a:t>
            </a:r>
          </a:p>
        </p:txBody>
      </p:sp>
      <p:grpSp>
        <p:nvGrpSpPr>
          <p:cNvPr id="38" name="Group 37">
            <a:extLst>
              <a:ext uri="{FF2B5EF4-FFF2-40B4-BE49-F238E27FC236}">
                <a16:creationId xmlns:a16="http://schemas.microsoft.com/office/drawing/2014/main" id="{0924073B-8E20-3C49-BC76-EF475CC5029C}"/>
              </a:ext>
            </a:extLst>
          </p:cNvPr>
          <p:cNvGrpSpPr/>
          <p:nvPr/>
        </p:nvGrpSpPr>
        <p:grpSpPr>
          <a:xfrm>
            <a:off x="109851" y="1454465"/>
            <a:ext cx="2581016" cy="1521985"/>
            <a:chOff x="139965" y="1455480"/>
            <a:chExt cx="2581016" cy="1521985"/>
          </a:xfrm>
        </p:grpSpPr>
        <p:pic>
          <p:nvPicPr>
            <p:cNvPr id="45" name="Graphic 44" descr="Lightning bolt with solid fill">
              <a:extLst>
                <a:ext uri="{FF2B5EF4-FFF2-40B4-BE49-F238E27FC236}">
                  <a16:creationId xmlns:a16="http://schemas.microsoft.com/office/drawing/2014/main" id="{3E9D8E11-95ED-F44B-9E8E-8ED1728F4CD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208972" y="1545814"/>
              <a:ext cx="1038235" cy="1038235"/>
            </a:xfrm>
            <a:prstGeom prst="rect">
              <a:avLst/>
            </a:prstGeom>
          </p:spPr>
        </p:pic>
        <p:pic>
          <p:nvPicPr>
            <p:cNvPr id="78" name="Graphic 77" descr="Dollar with solid fill">
              <a:extLst>
                <a:ext uri="{FF2B5EF4-FFF2-40B4-BE49-F238E27FC236}">
                  <a16:creationId xmlns:a16="http://schemas.microsoft.com/office/drawing/2014/main" id="{64050D86-F4B2-9F42-912D-2570123A5AC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682750" y="1522306"/>
              <a:ext cx="1038231" cy="1038231"/>
            </a:xfrm>
            <a:prstGeom prst="rect">
              <a:avLst/>
            </a:prstGeom>
          </p:spPr>
        </p:pic>
        <p:grpSp>
          <p:nvGrpSpPr>
            <p:cNvPr id="23" name="Group 22">
              <a:extLst>
                <a:ext uri="{FF2B5EF4-FFF2-40B4-BE49-F238E27FC236}">
                  <a16:creationId xmlns:a16="http://schemas.microsoft.com/office/drawing/2014/main" id="{4F5871F5-9870-9147-9386-19DB00A5DEFE}"/>
                </a:ext>
              </a:extLst>
            </p:cNvPr>
            <p:cNvGrpSpPr/>
            <p:nvPr/>
          </p:nvGrpSpPr>
          <p:grpSpPr>
            <a:xfrm>
              <a:off x="139965" y="1455480"/>
              <a:ext cx="1218905" cy="1521985"/>
              <a:chOff x="139965" y="1455480"/>
              <a:chExt cx="1218905" cy="1521985"/>
            </a:xfrm>
          </p:grpSpPr>
          <p:pic>
            <p:nvPicPr>
              <p:cNvPr id="30" name="Graphic 29" descr="Wave with solid fill">
                <a:extLst>
                  <a:ext uri="{FF2B5EF4-FFF2-40B4-BE49-F238E27FC236}">
                    <a16:creationId xmlns:a16="http://schemas.microsoft.com/office/drawing/2014/main" id="{0B4E99A6-DA4B-9541-9D19-E444955A3C00}"/>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39965" y="1455480"/>
                <a:ext cx="1218905" cy="1218905"/>
              </a:xfrm>
              <a:prstGeom prst="rect">
                <a:avLst/>
              </a:prstGeom>
            </p:spPr>
          </p:pic>
          <p:sp>
            <p:nvSpPr>
              <p:cNvPr id="58" name="TextBox 57">
                <a:extLst>
                  <a:ext uri="{FF2B5EF4-FFF2-40B4-BE49-F238E27FC236}">
                    <a16:creationId xmlns:a16="http://schemas.microsoft.com/office/drawing/2014/main" id="{F46BB8F9-816D-614B-B149-201A7149CD42}"/>
                  </a:ext>
                </a:extLst>
              </p:cNvPr>
              <p:cNvSpPr txBox="1"/>
              <p:nvPr/>
            </p:nvSpPr>
            <p:spPr>
              <a:xfrm>
                <a:off x="358997" y="2454245"/>
                <a:ext cx="771382" cy="523220"/>
              </a:xfrm>
              <a:prstGeom prst="rect">
                <a:avLst/>
              </a:prstGeom>
              <a:noFill/>
            </p:spPr>
            <p:txBody>
              <a:bodyPr wrap="square" rtlCol="0">
                <a:spAutoFit/>
              </a:bodyPr>
              <a:lstStyle/>
              <a:p>
                <a:r>
                  <a:rPr lang="en-US" sz="2800">
                    <a:solidFill>
                      <a:schemeClr val="accent6">
                        <a:lumMod val="75000"/>
                      </a:schemeClr>
                    </a:solidFill>
                  </a:rPr>
                  <a:t>300</a:t>
                </a:r>
              </a:p>
            </p:txBody>
          </p:sp>
        </p:grpSp>
      </p:grpSp>
      <p:grpSp>
        <p:nvGrpSpPr>
          <p:cNvPr id="39" name="Group 38">
            <a:extLst>
              <a:ext uri="{FF2B5EF4-FFF2-40B4-BE49-F238E27FC236}">
                <a16:creationId xmlns:a16="http://schemas.microsoft.com/office/drawing/2014/main" id="{E21D1241-2828-0645-8CD0-E995D5CEF7FD}"/>
              </a:ext>
            </a:extLst>
          </p:cNvPr>
          <p:cNvGrpSpPr/>
          <p:nvPr/>
        </p:nvGrpSpPr>
        <p:grpSpPr>
          <a:xfrm>
            <a:off x="281272" y="3045664"/>
            <a:ext cx="2203734" cy="1223254"/>
            <a:chOff x="292110" y="3088818"/>
            <a:chExt cx="2203734" cy="1223254"/>
          </a:xfrm>
        </p:grpSpPr>
        <p:pic>
          <p:nvPicPr>
            <p:cNvPr id="96" name="Graphic 95" descr="Dollar with solid fill">
              <a:extLst>
                <a:ext uri="{FF2B5EF4-FFF2-40B4-BE49-F238E27FC236}">
                  <a16:creationId xmlns:a16="http://schemas.microsoft.com/office/drawing/2014/main" id="{73662084-327A-2748-AABE-96BF0159F91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900647" y="3282605"/>
              <a:ext cx="595197" cy="595197"/>
            </a:xfrm>
            <a:prstGeom prst="rect">
              <a:avLst/>
            </a:prstGeom>
          </p:spPr>
        </p:pic>
        <p:pic>
          <p:nvPicPr>
            <p:cNvPr id="57" name="Graphic 56" descr="Lightning bolt with solid fill">
              <a:extLst>
                <a:ext uri="{FF2B5EF4-FFF2-40B4-BE49-F238E27FC236}">
                  <a16:creationId xmlns:a16="http://schemas.microsoft.com/office/drawing/2014/main" id="{6589E26A-6C13-AF4C-968C-5F5B23AD27D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441685" y="3293992"/>
              <a:ext cx="595197" cy="595197"/>
            </a:xfrm>
            <a:prstGeom prst="rect">
              <a:avLst/>
            </a:prstGeom>
          </p:spPr>
        </p:pic>
        <p:grpSp>
          <p:nvGrpSpPr>
            <p:cNvPr id="26" name="Group 25">
              <a:extLst>
                <a:ext uri="{FF2B5EF4-FFF2-40B4-BE49-F238E27FC236}">
                  <a16:creationId xmlns:a16="http://schemas.microsoft.com/office/drawing/2014/main" id="{C7CE89E1-E2F1-9242-BF99-A5011377E11A}"/>
                </a:ext>
              </a:extLst>
            </p:cNvPr>
            <p:cNvGrpSpPr/>
            <p:nvPr/>
          </p:nvGrpSpPr>
          <p:grpSpPr>
            <a:xfrm>
              <a:off x="292110" y="3088818"/>
              <a:ext cx="914400" cy="1223254"/>
              <a:chOff x="292110" y="3088818"/>
              <a:chExt cx="914400" cy="1223254"/>
            </a:xfrm>
          </p:grpSpPr>
          <p:grpSp>
            <p:nvGrpSpPr>
              <p:cNvPr id="25" name="Group 24">
                <a:extLst>
                  <a:ext uri="{FF2B5EF4-FFF2-40B4-BE49-F238E27FC236}">
                    <a16:creationId xmlns:a16="http://schemas.microsoft.com/office/drawing/2014/main" id="{E300790B-D3DF-FD42-A6C1-576843690C70}"/>
                  </a:ext>
                </a:extLst>
              </p:cNvPr>
              <p:cNvGrpSpPr/>
              <p:nvPr/>
            </p:nvGrpSpPr>
            <p:grpSpPr>
              <a:xfrm>
                <a:off x="292110" y="3088818"/>
                <a:ext cx="914400" cy="914400"/>
                <a:chOff x="292110" y="3088818"/>
                <a:chExt cx="914400" cy="914400"/>
              </a:xfrm>
            </p:grpSpPr>
            <p:pic>
              <p:nvPicPr>
                <p:cNvPr id="5" name="Graphic 4" descr="Transfer with solid fill">
                  <a:extLst>
                    <a:ext uri="{FF2B5EF4-FFF2-40B4-BE49-F238E27FC236}">
                      <a16:creationId xmlns:a16="http://schemas.microsoft.com/office/drawing/2014/main" id="{6D40594E-76D4-944A-8A0C-21E788A7F575}"/>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292110" y="3088818"/>
                  <a:ext cx="914400" cy="914400"/>
                </a:xfrm>
                <a:prstGeom prst="rect">
                  <a:avLst/>
                </a:prstGeom>
              </p:spPr>
            </p:pic>
            <p:pic>
              <p:nvPicPr>
                <p:cNvPr id="54" name="Graphic 53" descr="Lightning bolt with solid fill">
                  <a:extLst>
                    <a:ext uri="{FF2B5EF4-FFF2-40B4-BE49-F238E27FC236}">
                      <a16:creationId xmlns:a16="http://schemas.microsoft.com/office/drawing/2014/main" id="{516D3BBD-44D6-F647-8FEF-0CC78E93EEB4}"/>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454509" y="3155295"/>
                  <a:ext cx="495605" cy="495605"/>
                </a:xfrm>
                <a:prstGeom prst="rect">
                  <a:avLst/>
                </a:prstGeom>
              </p:spPr>
            </p:pic>
            <p:pic>
              <p:nvPicPr>
                <p:cNvPr id="24" name="Graphic 23" descr="Water with solid fill">
                  <a:extLst>
                    <a:ext uri="{FF2B5EF4-FFF2-40B4-BE49-F238E27FC236}">
                      <a16:creationId xmlns:a16="http://schemas.microsoft.com/office/drawing/2014/main" id="{2D2170DC-2C05-1F4F-8983-523F13174F86}"/>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612296" y="3510274"/>
                  <a:ext cx="372490" cy="372490"/>
                </a:xfrm>
                <a:prstGeom prst="rect">
                  <a:avLst/>
                </a:prstGeom>
              </p:spPr>
            </p:pic>
          </p:grpSp>
          <p:sp>
            <p:nvSpPr>
              <p:cNvPr id="64" name="TextBox 63">
                <a:extLst>
                  <a:ext uri="{FF2B5EF4-FFF2-40B4-BE49-F238E27FC236}">
                    <a16:creationId xmlns:a16="http://schemas.microsoft.com/office/drawing/2014/main" id="{86995D98-A4BF-2448-964D-DE07318F1B89}"/>
                  </a:ext>
                </a:extLst>
              </p:cNvPr>
              <p:cNvSpPr txBox="1"/>
              <p:nvPr/>
            </p:nvSpPr>
            <p:spPr>
              <a:xfrm>
                <a:off x="358997" y="3788852"/>
                <a:ext cx="771382" cy="523220"/>
              </a:xfrm>
              <a:prstGeom prst="rect">
                <a:avLst/>
              </a:prstGeom>
              <a:noFill/>
            </p:spPr>
            <p:txBody>
              <a:bodyPr wrap="square" rtlCol="0">
                <a:spAutoFit/>
              </a:bodyPr>
              <a:lstStyle/>
              <a:p>
                <a:r>
                  <a:rPr lang="en-US" sz="2800">
                    <a:solidFill>
                      <a:schemeClr val="accent6">
                        <a:lumMod val="75000"/>
                      </a:schemeClr>
                    </a:solidFill>
                  </a:rPr>
                  <a:t>200</a:t>
                </a:r>
              </a:p>
            </p:txBody>
          </p:sp>
        </p:grpSp>
      </p:grpSp>
      <p:grpSp>
        <p:nvGrpSpPr>
          <p:cNvPr id="40" name="Group 39">
            <a:extLst>
              <a:ext uri="{FF2B5EF4-FFF2-40B4-BE49-F238E27FC236}">
                <a16:creationId xmlns:a16="http://schemas.microsoft.com/office/drawing/2014/main" id="{C7090F93-094A-0D44-8F15-8989BD49A512}"/>
              </a:ext>
            </a:extLst>
          </p:cNvPr>
          <p:cNvGrpSpPr/>
          <p:nvPr/>
        </p:nvGrpSpPr>
        <p:grpSpPr>
          <a:xfrm>
            <a:off x="109851" y="4361188"/>
            <a:ext cx="2466260" cy="1617714"/>
            <a:chOff x="100458" y="4472826"/>
            <a:chExt cx="2466260" cy="1617714"/>
          </a:xfrm>
        </p:grpSpPr>
        <p:pic>
          <p:nvPicPr>
            <p:cNvPr id="97" name="Graphic 96" descr="Lightning bolt with solid fill">
              <a:extLst>
                <a:ext uri="{FF2B5EF4-FFF2-40B4-BE49-F238E27FC236}">
                  <a16:creationId xmlns:a16="http://schemas.microsoft.com/office/drawing/2014/main" id="{E6B909C2-17B5-1448-B04F-EDC66A58351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574791" y="5014532"/>
              <a:ext cx="304156" cy="304156"/>
            </a:xfrm>
            <a:prstGeom prst="rect">
              <a:avLst/>
            </a:prstGeom>
          </p:spPr>
        </p:pic>
        <p:pic>
          <p:nvPicPr>
            <p:cNvPr id="98" name="Graphic 97" descr="Dollar with solid fill">
              <a:extLst>
                <a:ext uri="{FF2B5EF4-FFF2-40B4-BE49-F238E27FC236}">
                  <a16:creationId xmlns:a16="http://schemas.microsoft.com/office/drawing/2014/main" id="{C1893852-D135-D848-9881-068802AE44A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757832" y="4737479"/>
              <a:ext cx="808886" cy="808886"/>
            </a:xfrm>
            <a:prstGeom prst="rect">
              <a:avLst/>
            </a:prstGeom>
          </p:spPr>
        </p:pic>
        <p:grpSp>
          <p:nvGrpSpPr>
            <p:cNvPr id="27" name="Group 26">
              <a:extLst>
                <a:ext uri="{FF2B5EF4-FFF2-40B4-BE49-F238E27FC236}">
                  <a16:creationId xmlns:a16="http://schemas.microsoft.com/office/drawing/2014/main" id="{2DEEEE18-230E-F34A-8F70-409C2C5CB8EF}"/>
                </a:ext>
              </a:extLst>
            </p:cNvPr>
            <p:cNvGrpSpPr/>
            <p:nvPr/>
          </p:nvGrpSpPr>
          <p:grpSpPr>
            <a:xfrm>
              <a:off x="100458" y="4472826"/>
              <a:ext cx="1218900" cy="1617714"/>
              <a:chOff x="100458" y="4472826"/>
              <a:chExt cx="1218900" cy="1617714"/>
            </a:xfrm>
          </p:grpSpPr>
          <p:grpSp>
            <p:nvGrpSpPr>
              <p:cNvPr id="91" name="Group 90">
                <a:extLst>
                  <a:ext uri="{FF2B5EF4-FFF2-40B4-BE49-F238E27FC236}">
                    <a16:creationId xmlns:a16="http://schemas.microsoft.com/office/drawing/2014/main" id="{324722BC-F1DA-9A4B-ADEE-FF0452BE3231}"/>
                  </a:ext>
                </a:extLst>
              </p:cNvPr>
              <p:cNvGrpSpPr>
                <a:grpSpLocks noChangeAspect="1"/>
              </p:cNvGrpSpPr>
              <p:nvPr/>
            </p:nvGrpSpPr>
            <p:grpSpPr>
              <a:xfrm>
                <a:off x="100458" y="4472826"/>
                <a:ext cx="1218900" cy="1218900"/>
                <a:chOff x="3511257" y="4642272"/>
                <a:chExt cx="1536191" cy="1536191"/>
              </a:xfrm>
              <a:solidFill>
                <a:schemeClr val="tx1"/>
              </a:solidFill>
            </p:grpSpPr>
            <p:pic>
              <p:nvPicPr>
                <p:cNvPr id="92" name="Graphic 91" descr="Toilet with solid fill">
                  <a:extLst>
                    <a:ext uri="{FF2B5EF4-FFF2-40B4-BE49-F238E27FC236}">
                      <a16:creationId xmlns:a16="http://schemas.microsoft.com/office/drawing/2014/main" id="{6E143126-B6D8-1A48-8A93-139128CAB902}"/>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3995605" y="5228650"/>
                  <a:ext cx="513781" cy="513781"/>
                </a:xfrm>
                <a:prstGeom prst="rect">
                  <a:avLst/>
                </a:prstGeom>
              </p:spPr>
            </p:pic>
            <p:pic>
              <p:nvPicPr>
                <p:cNvPr id="93" name="Graphic 92" descr="Recycle with solid fill">
                  <a:extLst>
                    <a:ext uri="{FF2B5EF4-FFF2-40B4-BE49-F238E27FC236}">
                      <a16:creationId xmlns:a16="http://schemas.microsoft.com/office/drawing/2014/main" id="{B8454889-48BA-BF43-9C4E-AD8C5608BFFC}"/>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3511257" y="4642272"/>
                  <a:ext cx="1536191" cy="1536191"/>
                </a:xfrm>
                <a:prstGeom prst="rect">
                  <a:avLst/>
                </a:prstGeom>
              </p:spPr>
            </p:pic>
          </p:grpSp>
          <p:sp>
            <p:nvSpPr>
              <p:cNvPr id="65" name="TextBox 64">
                <a:extLst>
                  <a:ext uri="{FF2B5EF4-FFF2-40B4-BE49-F238E27FC236}">
                    <a16:creationId xmlns:a16="http://schemas.microsoft.com/office/drawing/2014/main" id="{3470C4F3-B24E-C24C-89A4-FDA98575CAB6}"/>
                  </a:ext>
                </a:extLst>
              </p:cNvPr>
              <p:cNvSpPr txBox="1"/>
              <p:nvPr/>
            </p:nvSpPr>
            <p:spPr>
              <a:xfrm>
                <a:off x="525600" y="5567320"/>
                <a:ext cx="315329" cy="523220"/>
              </a:xfrm>
              <a:prstGeom prst="rect">
                <a:avLst/>
              </a:prstGeom>
              <a:noFill/>
            </p:spPr>
            <p:txBody>
              <a:bodyPr wrap="square" rtlCol="0">
                <a:spAutoFit/>
              </a:bodyPr>
              <a:lstStyle/>
              <a:p>
                <a:r>
                  <a:rPr lang="en-US" sz="2800">
                    <a:solidFill>
                      <a:schemeClr val="bg1">
                        <a:lumMod val="65000"/>
                      </a:schemeClr>
                    </a:solidFill>
                  </a:rPr>
                  <a:t>?</a:t>
                </a:r>
              </a:p>
            </p:txBody>
          </p:sp>
        </p:grpSp>
      </p:grpSp>
      <p:grpSp>
        <p:nvGrpSpPr>
          <p:cNvPr id="85" name="Group 84">
            <a:extLst>
              <a:ext uri="{FF2B5EF4-FFF2-40B4-BE49-F238E27FC236}">
                <a16:creationId xmlns:a16="http://schemas.microsoft.com/office/drawing/2014/main" id="{016B8026-C13E-DF4D-949C-504204292783}"/>
              </a:ext>
            </a:extLst>
          </p:cNvPr>
          <p:cNvGrpSpPr/>
          <p:nvPr/>
        </p:nvGrpSpPr>
        <p:grpSpPr>
          <a:xfrm>
            <a:off x="6606718" y="5135923"/>
            <a:ext cx="704228" cy="778292"/>
            <a:chOff x="6281689" y="5038182"/>
            <a:chExt cx="1366580" cy="1110863"/>
          </a:xfrm>
        </p:grpSpPr>
        <p:pic>
          <p:nvPicPr>
            <p:cNvPr id="86" name="Graphic 85" descr="Production with solid fill">
              <a:extLst>
                <a:ext uri="{FF2B5EF4-FFF2-40B4-BE49-F238E27FC236}">
                  <a16:creationId xmlns:a16="http://schemas.microsoft.com/office/drawing/2014/main" id="{9FCE8582-3421-274F-90BF-F9D5A74A128A}"/>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6281689" y="5038182"/>
              <a:ext cx="903506" cy="903507"/>
            </a:xfrm>
            <a:prstGeom prst="rect">
              <a:avLst/>
            </a:prstGeom>
          </p:spPr>
        </p:pic>
        <p:sp>
          <p:nvSpPr>
            <p:cNvPr id="87" name="TextBox 86">
              <a:extLst>
                <a:ext uri="{FF2B5EF4-FFF2-40B4-BE49-F238E27FC236}">
                  <a16:creationId xmlns:a16="http://schemas.microsoft.com/office/drawing/2014/main" id="{AF5C876A-DFEF-024F-91B3-783F0DF92AFA}"/>
                </a:ext>
              </a:extLst>
            </p:cNvPr>
            <p:cNvSpPr txBox="1"/>
            <p:nvPr/>
          </p:nvSpPr>
          <p:spPr>
            <a:xfrm>
              <a:off x="6438094" y="5577966"/>
              <a:ext cx="1210175" cy="571079"/>
            </a:xfrm>
            <a:prstGeom prst="rect">
              <a:avLst/>
            </a:prstGeom>
            <a:noFill/>
          </p:spPr>
          <p:txBody>
            <a:bodyPr wrap="square" rtlCol="0">
              <a:spAutoFit/>
            </a:bodyPr>
            <a:lstStyle/>
            <a:p>
              <a:r>
                <a:rPr lang="en-US" sz="2000">
                  <a:solidFill>
                    <a:schemeClr val="accent2"/>
                  </a:solidFill>
                </a:rPr>
                <a:t>34</a:t>
              </a:r>
              <a:endParaRPr lang="en-US" sz="2300">
                <a:solidFill>
                  <a:schemeClr val="accent2"/>
                </a:solidFill>
              </a:endParaRPr>
            </a:p>
          </p:txBody>
        </p:sp>
      </p:grpSp>
      <p:grpSp>
        <p:nvGrpSpPr>
          <p:cNvPr id="88" name="Group 87">
            <a:extLst>
              <a:ext uri="{FF2B5EF4-FFF2-40B4-BE49-F238E27FC236}">
                <a16:creationId xmlns:a16="http://schemas.microsoft.com/office/drawing/2014/main" id="{A4B9C1FD-0AF5-0540-B3B2-3D6B9D5969BE}"/>
              </a:ext>
            </a:extLst>
          </p:cNvPr>
          <p:cNvGrpSpPr/>
          <p:nvPr/>
        </p:nvGrpSpPr>
        <p:grpSpPr>
          <a:xfrm>
            <a:off x="7764835" y="4890148"/>
            <a:ext cx="1147699" cy="1020862"/>
            <a:chOff x="5788520" y="4890148"/>
            <a:chExt cx="1147699" cy="1020862"/>
          </a:xfrm>
        </p:grpSpPr>
        <p:pic>
          <p:nvPicPr>
            <p:cNvPr id="89" name="Graphic 88" descr="Production with solid fill">
              <a:extLst>
                <a:ext uri="{FF2B5EF4-FFF2-40B4-BE49-F238E27FC236}">
                  <a16:creationId xmlns:a16="http://schemas.microsoft.com/office/drawing/2014/main" id="{665C9003-7EC6-A143-961D-3B84C26F0513}"/>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5788520" y="4890148"/>
              <a:ext cx="903507" cy="903507"/>
            </a:xfrm>
            <a:prstGeom prst="rect">
              <a:avLst/>
            </a:prstGeom>
          </p:spPr>
        </p:pic>
        <p:sp>
          <p:nvSpPr>
            <p:cNvPr id="90" name="TextBox 89">
              <a:extLst>
                <a:ext uri="{FF2B5EF4-FFF2-40B4-BE49-F238E27FC236}">
                  <a16:creationId xmlns:a16="http://schemas.microsoft.com/office/drawing/2014/main" id="{D35506CD-0E81-E947-A91B-664EBF1DBA1A}"/>
                </a:ext>
              </a:extLst>
            </p:cNvPr>
            <p:cNvSpPr txBox="1"/>
            <p:nvPr/>
          </p:nvSpPr>
          <p:spPr>
            <a:xfrm>
              <a:off x="6134097" y="5510900"/>
              <a:ext cx="802122" cy="400110"/>
            </a:xfrm>
            <a:prstGeom prst="rect">
              <a:avLst/>
            </a:prstGeom>
            <a:noFill/>
          </p:spPr>
          <p:txBody>
            <a:bodyPr wrap="square" rtlCol="0">
              <a:spAutoFit/>
            </a:bodyPr>
            <a:lstStyle/>
            <a:p>
              <a:r>
                <a:rPr lang="en-US" sz="2000">
                  <a:solidFill>
                    <a:schemeClr val="accent2"/>
                  </a:solidFill>
                </a:rPr>
                <a:t>186</a:t>
              </a:r>
              <a:endParaRPr lang="en-US" sz="2300">
                <a:solidFill>
                  <a:schemeClr val="accent2"/>
                </a:solidFill>
              </a:endParaRPr>
            </a:p>
          </p:txBody>
        </p:sp>
      </p:grpSp>
      <p:grpSp>
        <p:nvGrpSpPr>
          <p:cNvPr id="95" name="Group 94">
            <a:extLst>
              <a:ext uri="{FF2B5EF4-FFF2-40B4-BE49-F238E27FC236}">
                <a16:creationId xmlns:a16="http://schemas.microsoft.com/office/drawing/2014/main" id="{FB24A6A0-5146-AA4A-A91F-5506F1482922}"/>
              </a:ext>
            </a:extLst>
          </p:cNvPr>
          <p:cNvGrpSpPr>
            <a:grpSpLocks noChangeAspect="1"/>
          </p:cNvGrpSpPr>
          <p:nvPr/>
        </p:nvGrpSpPr>
        <p:grpSpPr>
          <a:xfrm>
            <a:off x="4626184" y="2807208"/>
            <a:ext cx="949324" cy="922895"/>
            <a:chOff x="2368689" y="2697418"/>
            <a:chExt cx="1334781" cy="1297624"/>
          </a:xfrm>
        </p:grpSpPr>
        <p:grpSp>
          <p:nvGrpSpPr>
            <p:cNvPr id="99" name="Group 98">
              <a:extLst>
                <a:ext uri="{FF2B5EF4-FFF2-40B4-BE49-F238E27FC236}">
                  <a16:creationId xmlns:a16="http://schemas.microsoft.com/office/drawing/2014/main" id="{AE70EE01-EBC3-7A41-8005-007780BED95A}"/>
                </a:ext>
              </a:extLst>
            </p:cNvPr>
            <p:cNvGrpSpPr>
              <a:grpSpLocks noChangeAspect="1"/>
            </p:cNvGrpSpPr>
            <p:nvPr/>
          </p:nvGrpSpPr>
          <p:grpSpPr>
            <a:xfrm>
              <a:off x="2368689" y="2697418"/>
              <a:ext cx="1239621" cy="1239621"/>
              <a:chOff x="6580451" y="1794933"/>
              <a:chExt cx="3268133" cy="3268133"/>
            </a:xfrm>
          </p:grpSpPr>
          <p:pic>
            <p:nvPicPr>
              <p:cNvPr id="101" name="Graphic 100" descr="City with solid fill">
                <a:extLst>
                  <a:ext uri="{FF2B5EF4-FFF2-40B4-BE49-F238E27FC236}">
                    <a16:creationId xmlns:a16="http://schemas.microsoft.com/office/drawing/2014/main" id="{76D72755-0457-2642-BE3F-40A9123E8DB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182021" y="2363438"/>
                <a:ext cx="2019301" cy="2019301"/>
              </a:xfrm>
              <a:prstGeom prst="rect">
                <a:avLst/>
              </a:prstGeom>
            </p:spPr>
          </p:pic>
          <p:sp>
            <p:nvSpPr>
              <p:cNvPr id="102" name="Oval 101">
                <a:extLst>
                  <a:ext uri="{FF2B5EF4-FFF2-40B4-BE49-F238E27FC236}">
                    <a16:creationId xmlns:a16="http://schemas.microsoft.com/office/drawing/2014/main" id="{07ED32E0-1F47-BB46-9726-39277B043A6F}"/>
                  </a:ext>
                </a:extLst>
              </p:cNvPr>
              <p:cNvSpPr/>
              <p:nvPr/>
            </p:nvSpPr>
            <p:spPr>
              <a:xfrm>
                <a:off x="6580451" y="1794933"/>
                <a:ext cx="3268133" cy="3268133"/>
              </a:xfrm>
              <a:prstGeom prst="ellipse">
                <a:avLst/>
              </a:prstGeom>
              <a:noFill/>
              <a:ln w="508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0" name="TextBox 99">
              <a:extLst>
                <a:ext uri="{FF2B5EF4-FFF2-40B4-BE49-F238E27FC236}">
                  <a16:creationId xmlns:a16="http://schemas.microsoft.com/office/drawing/2014/main" id="{5879B35C-8EA7-D347-BBDE-B5CC996F43D6}"/>
                </a:ext>
              </a:extLst>
            </p:cNvPr>
            <p:cNvSpPr txBox="1"/>
            <p:nvPr/>
          </p:nvSpPr>
          <p:spPr>
            <a:xfrm>
              <a:off x="2575660" y="3432473"/>
              <a:ext cx="1127810" cy="562569"/>
            </a:xfrm>
            <a:prstGeom prst="rect">
              <a:avLst/>
            </a:prstGeom>
            <a:noFill/>
          </p:spPr>
          <p:txBody>
            <a:bodyPr wrap="square" rtlCol="0">
              <a:spAutoFit/>
            </a:bodyPr>
            <a:lstStyle/>
            <a:p>
              <a:r>
                <a:rPr lang="en-US" sz="2000">
                  <a:solidFill>
                    <a:schemeClr val="accent2"/>
                  </a:solidFill>
                </a:rPr>
                <a:t>202</a:t>
              </a:r>
              <a:endParaRPr lang="en-US" sz="2300">
                <a:solidFill>
                  <a:schemeClr val="accent2"/>
                </a:solidFill>
              </a:endParaRPr>
            </a:p>
          </p:txBody>
        </p:sp>
      </p:grpSp>
    </p:spTree>
    <p:extLst>
      <p:ext uri="{BB962C8B-B14F-4D97-AF65-F5344CB8AC3E}">
        <p14:creationId xmlns:p14="http://schemas.microsoft.com/office/powerpoint/2010/main" val="3504228741"/>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108</Words>
  <Application>Microsoft Office PowerPoint</Application>
  <PresentationFormat>Widescreen</PresentationFormat>
  <Paragraphs>17</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Wageningen University and Research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Seijger, Chris</dc:creator>
  <cp:lastModifiedBy>Seijger, Chris</cp:lastModifiedBy>
  <cp:revision>1</cp:revision>
  <dcterms:created xsi:type="dcterms:W3CDTF">2023-06-22T08:26:56Z</dcterms:created>
  <dcterms:modified xsi:type="dcterms:W3CDTF">2023-06-22T08:27:30Z</dcterms:modified>
</cp:coreProperties>
</file>