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9" r:id="rId1"/>
    <p:sldMasterId id="2147483661" r:id="rId2"/>
  </p:sldMasterIdLst>
  <p:notesMasterIdLst>
    <p:notesMasterId r:id="rId40"/>
  </p:notesMasterIdLst>
  <p:handoutMasterIdLst>
    <p:handoutMasterId r:id="rId41"/>
  </p:handoutMasterIdLst>
  <p:sldIdLst>
    <p:sldId id="259" r:id="rId3"/>
    <p:sldId id="355" r:id="rId4"/>
    <p:sldId id="341" r:id="rId5"/>
    <p:sldId id="292" r:id="rId6"/>
    <p:sldId id="288" r:id="rId7"/>
    <p:sldId id="294" r:id="rId8"/>
    <p:sldId id="296" r:id="rId9"/>
    <p:sldId id="295" r:id="rId10"/>
    <p:sldId id="293" r:id="rId11"/>
    <p:sldId id="320" r:id="rId12"/>
    <p:sldId id="318" r:id="rId13"/>
    <p:sldId id="319" r:id="rId14"/>
    <p:sldId id="317" r:id="rId15"/>
    <p:sldId id="299" r:id="rId16"/>
    <p:sldId id="300" r:id="rId17"/>
    <p:sldId id="301" r:id="rId18"/>
    <p:sldId id="302" r:id="rId19"/>
    <p:sldId id="297" r:id="rId20"/>
    <p:sldId id="298" r:id="rId21"/>
    <p:sldId id="303" r:id="rId22"/>
    <p:sldId id="311" r:id="rId23"/>
    <p:sldId id="353" r:id="rId24"/>
    <p:sldId id="326" r:id="rId25"/>
    <p:sldId id="342" r:id="rId26"/>
    <p:sldId id="340" r:id="rId27"/>
    <p:sldId id="343" r:id="rId28"/>
    <p:sldId id="344" r:id="rId29"/>
    <p:sldId id="345" r:id="rId30"/>
    <p:sldId id="307" r:id="rId31"/>
    <p:sldId id="348" r:id="rId32"/>
    <p:sldId id="349" r:id="rId33"/>
    <p:sldId id="350" r:id="rId34"/>
    <p:sldId id="351" r:id="rId35"/>
    <p:sldId id="304" r:id="rId36"/>
    <p:sldId id="306" r:id="rId37"/>
    <p:sldId id="352" r:id="rId38"/>
    <p:sldId id="354" r:id="rId39"/>
  </p:sldIdLst>
  <p:sldSz cx="9144000" cy="5715000" type="screen16x10"/>
  <p:notesSz cx="6797675" cy="9926638"/>
  <p:custDataLst>
    <p:tags r:id="rId42"/>
  </p:custDataLst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Geneva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Geneva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Geneva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Geneva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Geneva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Geneva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Geneva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Geneva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Geneva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05">
          <p15:clr>
            <a:srgbClr val="A4A3A4"/>
          </p15:clr>
        </p15:guide>
        <p15:guide id="2" orient="horz" pos="711">
          <p15:clr>
            <a:srgbClr val="A4A3A4"/>
          </p15:clr>
        </p15:guide>
        <p15:guide id="3" pos="2744">
          <p15:clr>
            <a:srgbClr val="A4A3A4"/>
          </p15:clr>
        </p15:guide>
        <p15:guide id="4" pos="295">
          <p15:clr>
            <a:srgbClr val="A4A3A4"/>
          </p15:clr>
        </p15:guide>
        <p15:guide id="5" pos="5185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eijgers, Chris" initials="SC" lastIdx="2" clrIdx="0">
    <p:extLst>
      <p:ext uri="{19B8F6BF-5375-455C-9EA6-DF929625EA0E}">
        <p15:presenceInfo xmlns:p15="http://schemas.microsoft.com/office/powerpoint/2012/main" userId="Seijgers, Chri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EC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Mittlere Formatvorlage 4 - Akz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54" autoAdjust="0"/>
    <p:restoredTop sz="87273" autoAdjust="0"/>
  </p:normalViewPr>
  <p:slideViewPr>
    <p:cSldViewPr snapToObjects="1" showGuides="1">
      <p:cViewPr varScale="1">
        <p:scale>
          <a:sx n="73" d="100"/>
          <a:sy n="73" d="100"/>
        </p:scale>
        <p:origin x="1158" y="66"/>
      </p:cViewPr>
      <p:guideLst>
        <p:guide orient="horz" pos="3405"/>
        <p:guide orient="horz" pos="711"/>
        <p:guide pos="2744"/>
        <p:guide pos="295"/>
        <p:guide pos="518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gs" Target="tags/tag1.xml"/><Relationship Id="rId47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45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Kopfzeilenplatzhalt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defTabSz="457200">
              <a:defRPr sz="1200"/>
            </a:lvl1pPr>
          </a:lstStyle>
          <a:p>
            <a:endParaRPr lang="de-DE"/>
          </a:p>
        </p:txBody>
      </p:sp>
      <p:sp>
        <p:nvSpPr>
          <p:cNvPr id="9219" name="Datumsplatzhalter 2"/>
          <p:cNvSpPr>
            <a:spLocks noGrp="1"/>
          </p:cNvSpPr>
          <p:nvPr>
            <p:ph type="dt" sz="quarter" idx="1"/>
          </p:nvPr>
        </p:nvSpPr>
        <p:spPr bwMode="auto">
          <a:xfrm>
            <a:off x="3850443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defTabSz="457200">
              <a:defRPr sz="1200"/>
            </a:lvl1pPr>
          </a:lstStyle>
          <a:p>
            <a:fld id="{7323C730-4B1E-4249-BFF5-F9C2C273E8F4}" type="datetime1">
              <a:rPr lang="de-DE"/>
              <a:pPr/>
              <a:t>12.04.2018</a:t>
            </a:fld>
            <a:endParaRPr lang="de-DE"/>
          </a:p>
        </p:txBody>
      </p:sp>
      <p:sp>
        <p:nvSpPr>
          <p:cNvPr id="9220" name="Fußzeilenplatzhalter 3"/>
          <p:cNvSpPr>
            <a:spLocks noGrp="1"/>
          </p:cNvSpPr>
          <p:nvPr>
            <p:ph type="ftr" sz="quarter" idx="2"/>
          </p:nvPr>
        </p:nvSpPr>
        <p:spPr bwMode="auto">
          <a:xfrm>
            <a:off x="0" y="9428583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defTabSz="457200">
              <a:defRPr sz="1200"/>
            </a:lvl1pPr>
          </a:lstStyle>
          <a:p>
            <a:endParaRPr lang="de-DE"/>
          </a:p>
        </p:txBody>
      </p:sp>
      <p:sp>
        <p:nvSpPr>
          <p:cNvPr id="9221" name="Foliennummernplatzhalter 4"/>
          <p:cNvSpPr>
            <a:spLocks noGrp="1"/>
          </p:cNvSpPr>
          <p:nvPr>
            <p:ph type="sldNum" sz="quarter" idx="3"/>
          </p:nvPr>
        </p:nvSpPr>
        <p:spPr bwMode="auto">
          <a:xfrm>
            <a:off x="3850443" y="9428583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defTabSz="457200">
              <a:defRPr sz="1200"/>
            </a:lvl1pPr>
          </a:lstStyle>
          <a:p>
            <a:fld id="{81B078EB-83B4-4037-9A67-DFD505359D15}" type="slidenum">
              <a:rPr lang="de-DE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3055320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Kopfzeilenplatzhalt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defTabSz="457200">
              <a:defRPr sz="1200"/>
            </a:lvl1pPr>
          </a:lstStyle>
          <a:p>
            <a:endParaRPr lang="de-DE"/>
          </a:p>
        </p:txBody>
      </p:sp>
      <p:sp>
        <p:nvSpPr>
          <p:cNvPr id="10243" name="Datumsplatzhalter 2"/>
          <p:cNvSpPr>
            <a:spLocks noGrp="1"/>
          </p:cNvSpPr>
          <p:nvPr>
            <p:ph type="dt" idx="1"/>
          </p:nvPr>
        </p:nvSpPr>
        <p:spPr bwMode="auto">
          <a:xfrm>
            <a:off x="3850443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defTabSz="457200">
              <a:defRPr sz="1200"/>
            </a:lvl1pPr>
          </a:lstStyle>
          <a:p>
            <a:fld id="{91B67435-1379-404B-A89E-1C37E1F033C6}" type="datetime1">
              <a:rPr lang="de-DE"/>
              <a:pPr/>
              <a:t>12.04.2018</a:t>
            </a:fld>
            <a:endParaRPr lang="de-DE"/>
          </a:p>
        </p:txBody>
      </p:sp>
      <p:sp>
        <p:nvSpPr>
          <p:cNvPr id="10244" name="Folienbildplatzhalter 3"/>
          <p:cNvSpPr>
            <a:spLocks noGrp="1" noRot="1" noChangeAspect="1" noTextEdit="1"/>
          </p:cNvSpPr>
          <p:nvPr>
            <p:ph type="sldImg" idx="2"/>
          </p:nvPr>
        </p:nvSpPr>
        <p:spPr bwMode="auto">
          <a:xfrm>
            <a:off x="420688" y="744538"/>
            <a:ext cx="5956300" cy="3722687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5" name="Notizenplatzhalter 4"/>
          <p:cNvSpPr>
            <a:spLocks noGrp="1"/>
          </p:cNvSpPr>
          <p:nvPr>
            <p:ph type="body" sz="quarter" idx="3"/>
          </p:nvPr>
        </p:nvSpPr>
        <p:spPr bwMode="auto">
          <a:xfrm>
            <a:off x="679768" y="4715153"/>
            <a:ext cx="5438140" cy="44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0246" name="Fußzeilenplatzhalter 5"/>
          <p:cNvSpPr>
            <a:spLocks noGrp="1"/>
          </p:cNvSpPr>
          <p:nvPr>
            <p:ph type="ftr" sz="quarter" idx="4"/>
          </p:nvPr>
        </p:nvSpPr>
        <p:spPr bwMode="auto">
          <a:xfrm>
            <a:off x="0" y="9428583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defTabSz="457200">
              <a:defRPr sz="1200"/>
            </a:lvl1pPr>
          </a:lstStyle>
          <a:p>
            <a:endParaRPr lang="de-DE"/>
          </a:p>
        </p:txBody>
      </p:sp>
      <p:sp>
        <p:nvSpPr>
          <p:cNvPr id="10247" name="Foliennummernplatzhalter 6"/>
          <p:cNvSpPr>
            <a:spLocks noGrp="1"/>
          </p:cNvSpPr>
          <p:nvPr>
            <p:ph type="sldNum" sz="quarter" idx="5"/>
          </p:nvPr>
        </p:nvSpPr>
        <p:spPr bwMode="auto">
          <a:xfrm>
            <a:off x="3850443" y="9428583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defTabSz="457200">
              <a:defRPr sz="1200"/>
            </a:lvl1pPr>
          </a:lstStyle>
          <a:p>
            <a:fld id="{60847C4F-28A8-4BF1-A14B-2E658370424B}" type="slidenum">
              <a:rPr lang="de-DE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93930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Geneva" charset="-128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Geneva" charset="-128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Geneva" charset="-128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Geneva" charset="-128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Geneva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https://www.google.de/</a:t>
            </a:r>
            <a:r>
              <a:rPr lang="de-DE" dirty="0" err="1" smtClean="0"/>
              <a:t>search?client</a:t>
            </a:r>
            <a:r>
              <a:rPr lang="de-DE" dirty="0" smtClean="0"/>
              <a:t>=</a:t>
            </a:r>
            <a:r>
              <a:rPr lang="de-DE" dirty="0" err="1" smtClean="0"/>
              <a:t>firefox-b-ab&amp;dcr</a:t>
            </a:r>
            <a:r>
              <a:rPr lang="de-DE" dirty="0" smtClean="0"/>
              <a:t>=0&amp;biw=1280&amp;bih=915&amp;tbm=</a:t>
            </a:r>
            <a:r>
              <a:rPr lang="de-DE" dirty="0" err="1" smtClean="0"/>
              <a:t>isch&amp;sa</a:t>
            </a:r>
            <a:r>
              <a:rPr lang="de-DE" dirty="0" smtClean="0"/>
              <a:t>=1&amp;ei=WwBmWve8HdL5wALA1rPwDw&amp;q=</a:t>
            </a:r>
            <a:r>
              <a:rPr lang="de-DE" dirty="0" err="1" smtClean="0"/>
              <a:t>ganges+brahmaputra+basin+map&amp;oq</a:t>
            </a:r>
            <a:r>
              <a:rPr lang="de-DE" dirty="0" smtClean="0"/>
              <a:t>=</a:t>
            </a:r>
            <a:r>
              <a:rPr lang="de-DE" dirty="0" err="1" smtClean="0"/>
              <a:t>ganges+brahma&amp;gs_l</a:t>
            </a:r>
            <a:r>
              <a:rPr lang="de-DE" dirty="0" smtClean="0"/>
              <a:t>=psy-ab.3.1.0i19k1l8j0i8i30i19k1.97607.99326.0.100837.13.13.0.0.0.0.155.1273.9j4.13.0....0...1c.1.64.psy-ab..0.13.1270...0j0i67k1j0i30i19k1.0.AsIw2dzoxNQ#imgrc=</a:t>
            </a:r>
            <a:r>
              <a:rPr lang="de-DE" dirty="0" err="1" smtClean="0"/>
              <a:t>ghoHUlJehIRSkM</a:t>
            </a:r>
            <a:r>
              <a:rPr lang="de-DE" dirty="0" smtClean="0"/>
              <a:t>: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847C4F-28A8-4BF1-A14B-2E658370424B}" type="slidenum">
              <a:rPr lang="de-DE" smtClean="0"/>
              <a:pPr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30775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Relative </a:t>
            </a:r>
            <a:r>
              <a:rPr lang="de-DE" dirty="0" err="1" smtClean="0"/>
              <a:t>young</a:t>
            </a:r>
            <a:r>
              <a:rPr lang="de-DE" baseline="0" dirty="0" smtClean="0"/>
              <a:t> </a:t>
            </a:r>
            <a:r>
              <a:rPr lang="de-DE" baseline="0" dirty="0" err="1" smtClean="0"/>
              <a:t>democracy</a:t>
            </a:r>
            <a:r>
              <a:rPr lang="de-DE" baseline="0" dirty="0" smtClean="0"/>
              <a:t>. Liberation war </a:t>
            </a:r>
            <a:r>
              <a:rPr lang="de-DE" baseline="0" dirty="0" err="1" smtClean="0"/>
              <a:t>east</a:t>
            </a:r>
            <a:r>
              <a:rPr lang="de-DE" baseline="0" dirty="0" smtClean="0"/>
              <a:t> Pakistan in 1971</a:t>
            </a:r>
            <a:endParaRPr lang="de-DE" dirty="0" smtClean="0"/>
          </a:p>
          <a:p>
            <a:endParaRPr lang="de-DE" dirty="0" smtClean="0"/>
          </a:p>
          <a:p>
            <a:r>
              <a:rPr lang="de-DE" dirty="0" smtClean="0"/>
              <a:t>Population: </a:t>
            </a:r>
            <a:r>
              <a:rPr lang="de-DE" dirty="0" err="1" smtClean="0"/>
              <a:t>most</a:t>
            </a:r>
            <a:r>
              <a:rPr lang="de-DE" dirty="0" smtClean="0"/>
              <a:t> </a:t>
            </a:r>
            <a:r>
              <a:rPr lang="de-DE" dirty="0" err="1" smtClean="0"/>
              <a:t>densely</a:t>
            </a:r>
            <a:r>
              <a:rPr lang="de-DE" dirty="0" smtClean="0"/>
              <a:t> </a:t>
            </a:r>
            <a:r>
              <a:rPr lang="de-DE" dirty="0" err="1" smtClean="0"/>
              <a:t>populated</a:t>
            </a:r>
            <a:r>
              <a:rPr lang="de-DE" dirty="0" smtClean="0"/>
              <a:t> </a:t>
            </a:r>
            <a:r>
              <a:rPr lang="de-DE" dirty="0" err="1" smtClean="0"/>
              <a:t>country</a:t>
            </a:r>
            <a:endParaRPr lang="de-DE" dirty="0" smtClean="0"/>
          </a:p>
          <a:p>
            <a:endParaRPr lang="de-DE" dirty="0" smtClean="0"/>
          </a:p>
          <a:p>
            <a:r>
              <a:rPr lang="de-DE" dirty="0" err="1" smtClean="0"/>
              <a:t>Discharge</a:t>
            </a:r>
            <a:r>
              <a:rPr lang="de-DE" dirty="0" smtClean="0"/>
              <a:t>:  </a:t>
            </a:r>
            <a:r>
              <a:rPr lang="de-DE" dirty="0" err="1" smtClean="0"/>
              <a:t>river</a:t>
            </a:r>
            <a:r>
              <a:rPr lang="de-DE" dirty="0" smtClean="0"/>
              <a:t> </a:t>
            </a:r>
            <a:r>
              <a:rPr lang="de-DE" dirty="0" err="1" smtClean="0"/>
              <a:t>rhine</a:t>
            </a:r>
            <a:r>
              <a:rPr lang="de-DE" dirty="0" smtClean="0"/>
              <a:t> 70 km3, 15 </a:t>
            </a:r>
            <a:r>
              <a:rPr lang="de-DE" dirty="0" err="1" smtClean="0"/>
              <a:t>times</a:t>
            </a:r>
            <a:endParaRPr lang="de-DE" dirty="0" smtClean="0"/>
          </a:p>
          <a:p>
            <a:endParaRPr lang="de-DE" dirty="0" smtClean="0"/>
          </a:p>
          <a:p>
            <a:r>
              <a:rPr lang="de-DE" dirty="0" smtClean="0"/>
              <a:t>http://underthreatunderwater.blogspot.de/2012/12/sink-or-swim-ganges-delta.html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847C4F-28A8-4BF1-A14B-2E658370424B}" type="slidenum">
              <a:rPr lang="de-DE" smtClean="0"/>
              <a:pPr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96584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Not </a:t>
            </a:r>
            <a:r>
              <a:rPr lang="de-DE" dirty="0" err="1" smtClean="0"/>
              <a:t>only</a:t>
            </a:r>
            <a:r>
              <a:rPr lang="de-DE" baseline="0" dirty="0" smtClean="0"/>
              <a:t> </a:t>
            </a:r>
            <a:r>
              <a:rPr lang="de-DE" baseline="0" dirty="0" err="1" smtClean="0"/>
              <a:t>impressive</a:t>
            </a:r>
            <a:r>
              <a:rPr lang="de-DE" baseline="0" dirty="0" smtClean="0"/>
              <a:t> in </a:t>
            </a:r>
            <a:r>
              <a:rPr lang="de-DE" baseline="0" dirty="0" err="1" smtClean="0"/>
              <a:t>terms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of</a:t>
            </a:r>
            <a:r>
              <a:rPr lang="de-DE" baseline="0" dirty="0" smtClean="0"/>
              <a:t> </a:t>
            </a:r>
            <a:r>
              <a:rPr lang="de-DE" baseline="0" dirty="0" err="1" smtClean="0"/>
              <a:t>water</a:t>
            </a:r>
            <a:r>
              <a:rPr lang="de-DE" baseline="0" dirty="0" smtClean="0"/>
              <a:t> </a:t>
            </a:r>
            <a:r>
              <a:rPr lang="de-DE" baseline="0" dirty="0" err="1" smtClean="0"/>
              <a:t>flow</a:t>
            </a:r>
            <a:r>
              <a:rPr lang="de-DE" baseline="0" dirty="0" smtClean="0"/>
              <a:t>, but also </a:t>
            </a:r>
            <a:r>
              <a:rPr lang="de-DE" baseline="0" dirty="0" err="1" smtClean="0"/>
              <a:t>sediment</a:t>
            </a:r>
            <a:endParaRPr lang="de-DE" baseline="0" dirty="0" smtClean="0"/>
          </a:p>
          <a:p>
            <a:endParaRPr lang="de-DE" baseline="0" dirty="0" smtClean="0"/>
          </a:p>
          <a:p>
            <a:r>
              <a:rPr lang="de-DE" baseline="0" dirty="0" smtClean="0"/>
              <a:t>Show </a:t>
            </a:r>
            <a:r>
              <a:rPr lang="de-DE" baseline="0" dirty="0" err="1" smtClean="0"/>
              <a:t>air</a:t>
            </a:r>
            <a:r>
              <a:rPr lang="de-DE" baseline="0" dirty="0" smtClean="0"/>
              <a:t> </a:t>
            </a:r>
            <a:r>
              <a:rPr lang="de-DE" baseline="0" dirty="0" err="1" smtClean="0"/>
              <a:t>land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viewer</a:t>
            </a:r>
            <a:r>
              <a:rPr lang="de-DE" baseline="0" dirty="0" smtClean="0"/>
              <a:t> </a:t>
            </a:r>
            <a:r>
              <a:rPr lang="de-DE" baseline="0" dirty="0" err="1" smtClean="0"/>
              <a:t>deltares</a:t>
            </a:r>
            <a:r>
              <a:rPr lang="de-DE" baseline="0" dirty="0" smtClean="0"/>
              <a:t> http://aqua-monitor.appspot.com/ 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847C4F-28A8-4BF1-A14B-2E658370424B}" type="slidenum">
              <a:rPr lang="de-DE" smtClean="0"/>
              <a:pPr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84298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Insert </a:t>
            </a:r>
            <a:r>
              <a:rPr lang="de-DE" dirty="0" err="1" smtClean="0"/>
              <a:t>pictures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charland</a:t>
            </a:r>
            <a:r>
              <a:rPr lang="de-DE" dirty="0" smtClean="0"/>
              <a:t> in </a:t>
            </a:r>
            <a:r>
              <a:rPr lang="de-DE" dirty="0" err="1" smtClean="0"/>
              <a:t>padma</a:t>
            </a:r>
            <a:r>
              <a:rPr lang="de-DE" dirty="0" smtClean="0"/>
              <a:t> </a:t>
            </a:r>
            <a:r>
              <a:rPr lang="de-DE" dirty="0" err="1" smtClean="0"/>
              <a:t>river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847C4F-28A8-4BF1-A14B-2E658370424B}" type="slidenum">
              <a:rPr lang="de-DE" smtClean="0"/>
              <a:pPr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253819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847C4F-28A8-4BF1-A14B-2E658370424B}" type="slidenum">
              <a:rPr lang="de-DE" smtClean="0"/>
              <a:pPr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63152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sz="1200" dirty="0" smtClean="0"/>
              <a:t>Decreasing inflow (sediment and water) into Bangladesh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de-DE" sz="1200" dirty="0" smtClean="0"/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sz="1200" dirty="0" smtClean="0"/>
              <a:t>Polders boosted food production but constrain sediment overflow in flood plains.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847C4F-28A8-4BF1-A14B-2E658370424B}" type="slidenum">
              <a:rPr lang="de-DE" smtClean="0"/>
              <a:pPr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641928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139 </a:t>
            </a:r>
            <a:r>
              <a:rPr lang="de-DE" dirty="0" err="1" smtClean="0"/>
              <a:t>polders</a:t>
            </a:r>
            <a:r>
              <a:rPr lang="de-DE" baseline="0" dirty="0" smtClean="0"/>
              <a:t> in </a:t>
            </a:r>
            <a:r>
              <a:rPr lang="de-DE" baseline="0" dirty="0" err="1" smtClean="0"/>
              <a:t>coastal</a:t>
            </a:r>
            <a:r>
              <a:rPr lang="de-DE" baseline="0" dirty="0" smtClean="0"/>
              <a:t> </a:t>
            </a:r>
            <a:r>
              <a:rPr lang="de-DE" baseline="0" dirty="0" err="1" smtClean="0"/>
              <a:t>zone</a:t>
            </a:r>
            <a:endParaRPr lang="de-DE" dirty="0" smtClean="0"/>
          </a:p>
          <a:p>
            <a:r>
              <a:rPr lang="de-DE" dirty="0" smtClean="0"/>
              <a:t>2.8 </a:t>
            </a:r>
            <a:r>
              <a:rPr lang="de-DE" dirty="0" err="1" smtClean="0"/>
              <a:t>million</a:t>
            </a:r>
            <a:r>
              <a:rPr lang="de-DE" dirty="0" smtClean="0"/>
              <a:t> ha </a:t>
            </a:r>
            <a:r>
              <a:rPr lang="de-DE" dirty="0" err="1" smtClean="0"/>
              <a:t>land</a:t>
            </a:r>
            <a:r>
              <a:rPr lang="de-DE" dirty="0" smtClean="0"/>
              <a:t> in </a:t>
            </a:r>
            <a:r>
              <a:rPr lang="de-DE" dirty="0" err="1" smtClean="0"/>
              <a:t>coastal</a:t>
            </a:r>
            <a:r>
              <a:rPr lang="de-DE" dirty="0" smtClean="0"/>
              <a:t> </a:t>
            </a:r>
            <a:r>
              <a:rPr lang="de-DE" dirty="0" err="1" smtClean="0"/>
              <a:t>zone</a:t>
            </a:r>
            <a:r>
              <a:rPr lang="de-DE" dirty="0" smtClean="0"/>
              <a:t>,</a:t>
            </a:r>
            <a:r>
              <a:rPr lang="de-DE" baseline="0" dirty="0" smtClean="0"/>
              <a:t> 1.2 </a:t>
            </a:r>
            <a:r>
              <a:rPr lang="de-DE" baseline="0" dirty="0" err="1" smtClean="0"/>
              <a:t>million</a:t>
            </a:r>
            <a:r>
              <a:rPr lang="de-DE" baseline="0" dirty="0" smtClean="0"/>
              <a:t> ha </a:t>
            </a:r>
            <a:r>
              <a:rPr lang="de-DE" baseline="0" dirty="0" err="1" smtClean="0"/>
              <a:t>turned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into</a:t>
            </a:r>
            <a:r>
              <a:rPr lang="de-DE" baseline="0" dirty="0" smtClean="0"/>
              <a:t> </a:t>
            </a:r>
            <a:r>
              <a:rPr lang="de-DE" baseline="0" dirty="0" err="1" smtClean="0"/>
              <a:t>polder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847C4F-28A8-4BF1-A14B-2E658370424B}" type="slidenum">
              <a:rPr lang="de-DE" smtClean="0"/>
              <a:pPr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2311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Polder</a:t>
            </a:r>
            <a:r>
              <a:rPr lang="de-DE" baseline="0" dirty="0" smtClean="0"/>
              <a:t> 30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847C4F-28A8-4BF1-A14B-2E658370424B}" type="slidenum">
              <a:rPr lang="de-DE" smtClean="0"/>
              <a:pPr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304884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 smtClean="0"/>
              <a:t>Monsoon</a:t>
            </a:r>
            <a:r>
              <a:rPr lang="de-DE" dirty="0" smtClean="0"/>
              <a:t> </a:t>
            </a:r>
            <a:r>
              <a:rPr lang="de-DE" dirty="0" err="1" smtClean="0"/>
              <a:t>rice</a:t>
            </a:r>
            <a:r>
              <a:rPr lang="de-DE" dirty="0" smtClean="0"/>
              <a:t> </a:t>
            </a:r>
            <a:r>
              <a:rPr lang="de-DE" dirty="0" err="1" smtClean="0"/>
              <a:t>can</a:t>
            </a:r>
            <a:r>
              <a:rPr lang="de-DE" dirty="0" smtClean="0"/>
              <a:t> </a:t>
            </a:r>
            <a:r>
              <a:rPr lang="de-DE" dirty="0" err="1" smtClean="0"/>
              <a:t>no</a:t>
            </a:r>
            <a:r>
              <a:rPr lang="de-DE" dirty="0" smtClean="0"/>
              <a:t> </a:t>
            </a:r>
            <a:r>
              <a:rPr lang="de-DE" dirty="0" err="1" smtClean="0"/>
              <a:t>longer</a:t>
            </a:r>
            <a:r>
              <a:rPr lang="de-DE" dirty="0" smtClean="0"/>
              <a:t> </a:t>
            </a:r>
            <a:r>
              <a:rPr lang="de-DE" dirty="0" err="1" smtClean="0"/>
              <a:t>be</a:t>
            </a:r>
            <a:r>
              <a:rPr lang="de-DE" dirty="0" smtClean="0"/>
              <a:t> </a:t>
            </a:r>
            <a:r>
              <a:rPr lang="de-DE" dirty="0" err="1" smtClean="0"/>
              <a:t>grown</a:t>
            </a:r>
            <a:r>
              <a:rPr lang="de-DE" dirty="0" smtClean="0"/>
              <a:t>, still </a:t>
            </a:r>
            <a:r>
              <a:rPr lang="de-DE" dirty="0" err="1" smtClean="0"/>
              <a:t>water</a:t>
            </a:r>
            <a:r>
              <a:rPr lang="de-DE" dirty="0" smtClean="0"/>
              <a:t> on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fields</a:t>
            </a:r>
            <a:r>
              <a:rPr lang="de-DE" baseline="0" dirty="0" smtClean="0"/>
              <a:t>. </a:t>
            </a:r>
            <a:r>
              <a:rPr lang="de-DE" baseline="0" dirty="0" err="1" smtClean="0"/>
              <a:t>Gradually</a:t>
            </a:r>
            <a:r>
              <a:rPr lang="de-DE" baseline="0" dirty="0" smtClean="0"/>
              <a:t> </a:t>
            </a:r>
            <a:r>
              <a:rPr lang="de-DE" baseline="0" dirty="0" err="1" smtClean="0"/>
              <a:t>loose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summer</a:t>
            </a:r>
            <a:r>
              <a:rPr lang="de-DE" baseline="0" dirty="0" smtClean="0"/>
              <a:t> </a:t>
            </a:r>
            <a:r>
              <a:rPr lang="de-DE" baseline="0" dirty="0" err="1" smtClean="0"/>
              <a:t>rice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crop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well</a:t>
            </a:r>
            <a:r>
              <a:rPr lang="de-DE" baseline="0" dirty="0" smtClean="0"/>
              <a:t>. 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847C4F-28A8-4BF1-A14B-2E658370424B}" type="slidenum">
              <a:rPr lang="de-DE" smtClean="0"/>
              <a:pPr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313414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 smtClean="0"/>
              <a:t>If</a:t>
            </a:r>
            <a:r>
              <a:rPr lang="de-DE" dirty="0" smtClean="0"/>
              <a:t> </a:t>
            </a:r>
            <a:r>
              <a:rPr lang="de-DE" dirty="0" err="1" smtClean="0"/>
              <a:t>you</a:t>
            </a:r>
            <a:r>
              <a:rPr lang="de-DE" dirty="0" smtClean="0"/>
              <a:t> </a:t>
            </a:r>
            <a:r>
              <a:rPr lang="de-DE" dirty="0" err="1" smtClean="0"/>
              <a:t>scoop</a:t>
            </a:r>
            <a:r>
              <a:rPr lang="de-DE" dirty="0" smtClean="0"/>
              <a:t> a </a:t>
            </a:r>
            <a:r>
              <a:rPr lang="de-DE" dirty="0" err="1" smtClean="0"/>
              <a:t>glass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water</a:t>
            </a:r>
            <a:r>
              <a:rPr lang="de-DE" dirty="0" smtClean="0"/>
              <a:t>, </a:t>
            </a:r>
            <a:r>
              <a:rPr lang="de-DE" dirty="0" err="1" smtClean="0"/>
              <a:t>twothird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filled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with</a:t>
            </a:r>
            <a:r>
              <a:rPr lang="de-DE" baseline="0" dirty="0" smtClean="0"/>
              <a:t> </a:t>
            </a:r>
            <a:r>
              <a:rPr lang="de-DE" baseline="0" dirty="0" err="1" smtClean="0"/>
              <a:t>silt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847C4F-28A8-4BF1-A14B-2E658370424B}" type="slidenum">
              <a:rPr lang="de-DE" smtClean="0"/>
              <a:pPr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28864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Insert </a:t>
            </a:r>
            <a:r>
              <a:rPr lang="de-DE" dirty="0" err="1" smtClean="0"/>
              <a:t>sheet</a:t>
            </a:r>
            <a:r>
              <a:rPr lang="de-DE" dirty="0" smtClean="0"/>
              <a:t> </a:t>
            </a:r>
            <a:r>
              <a:rPr lang="de-DE" dirty="0" err="1" smtClean="0"/>
              <a:t>from</a:t>
            </a:r>
            <a:r>
              <a:rPr lang="de-DE" dirty="0" smtClean="0"/>
              <a:t> CEIP on </a:t>
            </a:r>
            <a:r>
              <a:rPr lang="de-DE" dirty="0" err="1" smtClean="0"/>
              <a:t>coastal</a:t>
            </a:r>
            <a:r>
              <a:rPr lang="de-DE" dirty="0" smtClean="0"/>
              <a:t> </a:t>
            </a:r>
            <a:r>
              <a:rPr lang="de-DE" dirty="0" err="1" smtClean="0"/>
              <a:t>polder</a:t>
            </a:r>
            <a:r>
              <a:rPr lang="de-DE" dirty="0" smtClean="0"/>
              <a:t> </a:t>
            </a:r>
            <a:r>
              <a:rPr lang="de-DE" dirty="0" err="1" smtClean="0"/>
              <a:t>map</a:t>
            </a:r>
            <a:r>
              <a:rPr lang="de-DE" dirty="0" smtClean="0"/>
              <a:t> </a:t>
            </a:r>
            <a:r>
              <a:rPr lang="de-DE" dirty="0" err="1" smtClean="0"/>
              <a:t>presentation</a:t>
            </a:r>
            <a:r>
              <a:rPr lang="de-DE" dirty="0" smtClean="0"/>
              <a:t> (in</a:t>
            </a:r>
            <a:r>
              <a:rPr lang="de-DE" baseline="0" dirty="0" smtClean="0"/>
              <a:t> </a:t>
            </a:r>
            <a:r>
              <a:rPr lang="de-DE" baseline="0" dirty="0" err="1" smtClean="0"/>
              <a:t>folder</a:t>
            </a:r>
            <a:r>
              <a:rPr lang="de-DE" baseline="0" dirty="0" smtClean="0"/>
              <a:t> </a:t>
            </a:r>
            <a:r>
              <a:rPr lang="de-DE" baseline="0" dirty="0" err="1" smtClean="0"/>
              <a:t>other</a:t>
            </a:r>
            <a:r>
              <a:rPr lang="de-DE" baseline="0" dirty="0" smtClean="0"/>
              <a:t> </a:t>
            </a:r>
            <a:r>
              <a:rPr lang="de-DE" baseline="0" dirty="0" err="1" smtClean="0"/>
              <a:t>docs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and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reports</a:t>
            </a:r>
            <a:r>
              <a:rPr lang="de-DE" baseline="0" dirty="0" smtClean="0"/>
              <a:t>)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847C4F-28A8-4BF1-A14B-2E658370424B}" type="slidenum">
              <a:rPr lang="de-DE" smtClean="0"/>
              <a:pPr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99528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847C4F-28A8-4BF1-A14B-2E658370424B}" type="slidenum">
              <a:rPr lang="de-DE" smtClean="0"/>
              <a:pPr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744461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Insert </a:t>
            </a:r>
            <a:r>
              <a:rPr lang="de-DE" dirty="0" err="1" smtClean="0"/>
              <a:t>pictures</a:t>
            </a:r>
            <a:r>
              <a:rPr lang="de-DE" dirty="0" smtClean="0"/>
              <a:t> </a:t>
            </a:r>
            <a:r>
              <a:rPr lang="de-DE" dirty="0" err="1" smtClean="0"/>
              <a:t>from</a:t>
            </a:r>
            <a:r>
              <a:rPr lang="de-DE" dirty="0" smtClean="0"/>
              <a:t> TRM </a:t>
            </a:r>
            <a:r>
              <a:rPr lang="de-DE" dirty="0" err="1" smtClean="0"/>
              <a:t>Pakimara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847C4F-28A8-4BF1-A14B-2E658370424B}" type="slidenum">
              <a:rPr lang="de-DE" smtClean="0"/>
              <a:pPr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054482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Plans: EIA</a:t>
            </a:r>
            <a:r>
              <a:rPr lang="de-DE" baseline="0" dirty="0" smtClean="0"/>
              <a:t> KJDRP, CEIP, BDP, 5 Year Plan, WB, ADB, </a:t>
            </a:r>
            <a:r>
              <a:rPr lang="de-DE" baseline="0" dirty="0" err="1" smtClean="0"/>
              <a:t>Water</a:t>
            </a:r>
            <a:r>
              <a:rPr lang="de-DE" baseline="0" dirty="0" smtClean="0"/>
              <a:t> Act</a:t>
            </a:r>
          </a:p>
          <a:p>
            <a:r>
              <a:rPr lang="de-DE" baseline="0" dirty="0" smtClean="0"/>
              <a:t>Reports: 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847C4F-28A8-4BF1-A14B-2E658370424B}" type="slidenum">
              <a:rPr lang="de-DE" smtClean="0"/>
              <a:pPr/>
              <a:t>27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42584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Large </a:t>
            </a:r>
            <a:r>
              <a:rPr lang="de-DE" dirty="0" err="1" smtClean="0"/>
              <a:t>land</a:t>
            </a:r>
            <a:r>
              <a:rPr lang="de-DE" dirty="0" smtClean="0"/>
              <a:t> </a:t>
            </a:r>
            <a:r>
              <a:rPr lang="de-DE" dirty="0" err="1" smtClean="0"/>
              <a:t>owners</a:t>
            </a:r>
            <a:r>
              <a:rPr lang="de-DE" dirty="0" smtClean="0"/>
              <a:t> </a:t>
            </a:r>
            <a:r>
              <a:rPr lang="de-DE" dirty="0" err="1" smtClean="0"/>
              <a:t>are</a:t>
            </a:r>
            <a:r>
              <a:rPr lang="de-DE" dirty="0" smtClean="0"/>
              <a:t> </a:t>
            </a:r>
            <a:r>
              <a:rPr lang="de-DE" dirty="0" err="1" smtClean="0"/>
              <a:t>favoured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847C4F-28A8-4BF1-A14B-2E658370424B}" type="slidenum">
              <a:rPr lang="de-DE" smtClean="0"/>
              <a:pPr/>
              <a:t>29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285907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847C4F-28A8-4BF1-A14B-2E658370424B}" type="slidenum">
              <a:rPr lang="de-DE" smtClean="0"/>
              <a:pPr/>
              <a:t>34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443919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 preferRelativeResize="0"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" y="0"/>
            <a:ext cx="9138294" cy="5724000"/>
          </a:xfrm>
          <a:prstGeom prst="rect">
            <a:avLst/>
          </a:prstGeom>
        </p:spPr>
      </p:pic>
      <p:sp>
        <p:nvSpPr>
          <p:cNvPr id="21507" name="Textplatzhalter 2"/>
          <p:cNvSpPr>
            <a:spLocks noGrp="1"/>
          </p:cNvSpPr>
          <p:nvPr>
            <p:ph type="subTitle" idx="1" hasCustomPrompt="1"/>
          </p:nvPr>
        </p:nvSpPr>
        <p:spPr>
          <a:xfrm>
            <a:off x="466726" y="1717146"/>
            <a:ext cx="7058025" cy="1800490"/>
          </a:xfrm>
        </p:spPr>
        <p:txBody>
          <a:bodyPr/>
          <a:lstStyle>
            <a:lvl1pPr marL="0" indent="0">
              <a:buFont typeface="Wingdings" pitchFamily="2" charset="2"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de-DE" dirty="0" smtClean="0"/>
              <a:t>Untertitel bearbeiten</a:t>
            </a:r>
            <a:endParaRPr lang="de-DE" dirty="0"/>
          </a:p>
        </p:txBody>
      </p:sp>
      <p:sp>
        <p:nvSpPr>
          <p:cNvPr id="21511" name="Titelplatzhalter 6"/>
          <p:cNvSpPr>
            <a:spLocks noGrp="1"/>
          </p:cNvSpPr>
          <p:nvPr>
            <p:ph type="ctrTitle" hasCustomPrompt="1"/>
          </p:nvPr>
        </p:nvSpPr>
        <p:spPr>
          <a:xfrm>
            <a:off x="466725" y="254000"/>
            <a:ext cx="7418388" cy="1225021"/>
          </a:xfrm>
          <a:prstGeom prst="rect">
            <a:avLst/>
          </a:prstGeom>
        </p:spPr>
        <p:txBody>
          <a:bodyPr/>
          <a:lstStyle>
            <a:lvl1pPr>
              <a:defRPr sz="4400"/>
            </a:lvl1pPr>
          </a:lstStyle>
          <a:p>
            <a:r>
              <a:rPr lang="de-DE" dirty="0" smtClean="0"/>
              <a:t>Titel bearbeiten</a:t>
            </a:r>
            <a:endParaRPr lang="de-DE" dirty="0"/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10"/>
          </p:nvPr>
        </p:nvSpPr>
        <p:spPr>
          <a:xfrm>
            <a:off x="466725" y="4441676"/>
            <a:ext cx="7416800" cy="863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Textfeld 5"/>
          <p:cNvSpPr txBox="1">
            <a:spLocks noChangeArrowheads="1"/>
          </p:cNvSpPr>
          <p:nvPr userDrawn="1"/>
        </p:nvSpPr>
        <p:spPr bwMode="auto">
          <a:xfrm>
            <a:off x="381000" y="3772664"/>
            <a:ext cx="28082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r>
              <a:rPr lang="de-DE" sz="1000" dirty="0" smtClean="0">
                <a:solidFill>
                  <a:schemeClr val="bg1"/>
                </a:solidFill>
                <a:latin typeface="Times New Roman" pitchFamily="18" charset="0"/>
              </a:rPr>
              <a:t>Albert-Ludwigs-Universität Freiburg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68314" y="254001"/>
            <a:ext cx="7056437" cy="600604"/>
          </a:xfrm>
          <a:prstGeom prst="rect">
            <a:avLst/>
          </a:prstGeom>
        </p:spPr>
        <p:txBody>
          <a:bodyPr/>
          <a:lstStyle/>
          <a:p>
            <a:r>
              <a:rPr lang="de-DE" dirty="0" smtClean="0"/>
              <a:t>Titel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de-DE" dirty="0" smtClean="0"/>
              <a:t>Text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5374775-CA99-4901-A61A-4947E7CE55E8}" type="datetime1">
              <a:rPr lang="de-DE" smtClean="0"/>
              <a:pPr/>
              <a:t>12.04.2018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Präsentationstitel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C80719-99AA-4F4C-9EE0-301A8A7C8DED}" type="slidenum">
              <a:rPr lang="de-DE"/>
              <a:pPr/>
              <a:t>‹#›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68314" y="254001"/>
            <a:ext cx="7056437" cy="600604"/>
          </a:xfrm>
          <a:prstGeom prst="rect">
            <a:avLst/>
          </a:prstGeom>
        </p:spPr>
        <p:txBody>
          <a:bodyPr/>
          <a:lstStyle/>
          <a:p>
            <a:r>
              <a:rPr lang="de-DE" dirty="0" smtClean="0"/>
              <a:t>Titel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68314" y="1236928"/>
            <a:ext cx="3775075" cy="395948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356100" y="1236928"/>
            <a:ext cx="3744292" cy="395948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44B6740-879D-41B0-8BB5-8C0418C89A7F}" type="datetime1">
              <a:rPr lang="de-DE" smtClean="0"/>
              <a:pPr/>
              <a:t>12.04.2018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Präsentationstitel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55CFD6-D601-4967-88CE-1633130DE994}" type="slidenum">
              <a:rPr lang="de-DE"/>
              <a:pPr/>
              <a:t>‹#›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68314" y="254001"/>
            <a:ext cx="7056437" cy="600604"/>
          </a:xfrm>
          <a:prstGeom prst="rect">
            <a:avLst/>
          </a:prstGeom>
        </p:spPr>
        <p:txBody>
          <a:bodyPr/>
          <a:lstStyle/>
          <a:p>
            <a:r>
              <a:rPr lang="de-DE" dirty="0" smtClean="0"/>
              <a:t>Titel bearbeiten</a:t>
            </a: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F201A75-7F86-48B6-890B-26047F6625B2}" type="datetime1">
              <a:rPr lang="de-DE" smtClean="0"/>
              <a:pPr/>
              <a:t>12.04.2018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Präsentationstitel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B7CC58-BAB9-4652-B70B-5F30F1677D2B}" type="slidenum">
              <a:rPr lang="de-DE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28130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 preferRelativeResize="0">
            <a:picLocks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" y="0"/>
            <a:ext cx="9138294" cy="5724000"/>
          </a:xfrm>
          <a:prstGeom prst="rect">
            <a:avLst/>
          </a:prstGeom>
        </p:spPr>
      </p:pic>
      <p:sp>
        <p:nvSpPr>
          <p:cNvPr id="2048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68314" y="1236928"/>
            <a:ext cx="7740814" cy="3959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smtClean="0"/>
              <a:t>Mastertext bearbeiten</a:t>
            </a:r>
          </a:p>
          <a:p>
            <a:pPr lvl="1"/>
            <a:r>
              <a:rPr lang="de-DE" dirty="0" smtClean="0"/>
              <a:t>Zweite</a:t>
            </a:r>
          </a:p>
          <a:p>
            <a:pPr lvl="2"/>
            <a:r>
              <a:rPr lang="de-DE" dirty="0" smtClean="0"/>
              <a:t> 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</p:txBody>
      </p:sp>
      <p:sp>
        <p:nvSpPr>
          <p:cNvPr id="20488" name="Datumsplatzhalter 3"/>
          <p:cNvSpPr>
            <a:spLocks noGrp="1"/>
          </p:cNvSpPr>
          <p:nvPr>
            <p:ph type="dt" sz="half" idx="2"/>
          </p:nvPr>
        </p:nvSpPr>
        <p:spPr bwMode="auto">
          <a:xfrm>
            <a:off x="468314" y="5459677"/>
            <a:ext cx="790575" cy="195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800">
                <a:solidFill>
                  <a:srgbClr val="898989"/>
                </a:solidFill>
              </a:defRPr>
            </a:lvl1pPr>
          </a:lstStyle>
          <a:p>
            <a:fld id="{18C4177B-DF3D-4280-BEFE-27E1A7EA578D}" type="datetime1">
              <a:rPr lang="de-DE" smtClean="0"/>
              <a:pPr/>
              <a:t>12.04.2018</a:t>
            </a:fld>
            <a:endParaRPr lang="de-DE"/>
          </a:p>
        </p:txBody>
      </p:sp>
      <p:sp>
        <p:nvSpPr>
          <p:cNvPr id="20489" name="Fußzeilenplatzhalter 4"/>
          <p:cNvSpPr>
            <a:spLocks noGrp="1"/>
          </p:cNvSpPr>
          <p:nvPr>
            <p:ph type="ftr" sz="quarter" idx="3"/>
          </p:nvPr>
        </p:nvSpPr>
        <p:spPr bwMode="auto">
          <a:xfrm>
            <a:off x="1403350" y="5459677"/>
            <a:ext cx="5976938" cy="195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>
              <a:defRPr sz="800">
                <a:solidFill>
                  <a:srgbClr val="898989"/>
                </a:solidFill>
                <a:cs typeface="Arial" charset="0"/>
              </a:defRPr>
            </a:lvl1pPr>
          </a:lstStyle>
          <a:p>
            <a:r>
              <a:rPr lang="de-DE"/>
              <a:t>Präsentationstitel</a:t>
            </a:r>
          </a:p>
        </p:txBody>
      </p:sp>
      <p:sp>
        <p:nvSpPr>
          <p:cNvPr id="20490" name="Foliennummernplatzhalter 5"/>
          <p:cNvSpPr>
            <a:spLocks noGrp="1"/>
          </p:cNvSpPr>
          <p:nvPr>
            <p:ph type="sldNum" sz="quarter" idx="4"/>
          </p:nvPr>
        </p:nvSpPr>
        <p:spPr bwMode="auto">
          <a:xfrm>
            <a:off x="7524750" y="5459677"/>
            <a:ext cx="420688" cy="195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rgbClr val="898989"/>
                </a:solidFill>
              </a:defRPr>
            </a:lvl1pPr>
          </a:lstStyle>
          <a:p>
            <a:fld id="{5EFE0380-559E-4BEE-9B20-E5BF49B88A68}" type="slidenum">
              <a:rPr lang="de-DE"/>
              <a:pPr/>
              <a:t>‹#›</a:t>
            </a:fld>
            <a:endParaRPr lang="de-DE"/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3" r:id="rId3"/>
    <p:sldLayoutId id="2147483655" r:id="rId4"/>
    <p:sldLayoutId id="2147483673" r:id="rId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-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Char char="•"/>
        <a:defRPr sz="22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-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-"/>
        <a:defRPr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-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-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-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-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3880" y="390178"/>
            <a:ext cx="1090119" cy="116595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-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Char char="•"/>
        <a:defRPr sz="22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-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-"/>
        <a:defRPr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-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-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-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-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jpe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gif"/><Relationship Id="rId5" Type="http://schemas.openxmlformats.org/officeDocument/2006/relationships/image" Target="../media/image8.png"/><Relationship Id="rId10" Type="http://schemas.openxmlformats.org/officeDocument/2006/relationships/image" Target="../media/image13.jpeg"/><Relationship Id="rId4" Type="http://schemas.openxmlformats.org/officeDocument/2006/relationships/image" Target="../media/image7.png"/><Relationship Id="rId9" Type="http://schemas.openxmlformats.org/officeDocument/2006/relationships/image" Target="../media/image12.jpeg"/><Relationship Id="rId1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tertitel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sz="2400" dirty="0" smtClean="0"/>
              <a:t>Colloquium UN World Water Day 2018</a:t>
            </a:r>
          </a:p>
          <a:p>
            <a:r>
              <a:rPr lang="de-DE" sz="2400" dirty="0" smtClean="0"/>
              <a:t>University of Hohenheim</a:t>
            </a:r>
            <a:endParaRPr lang="de-DE" sz="2400" dirty="0"/>
          </a:p>
        </p:txBody>
      </p:sp>
      <p:sp>
        <p:nvSpPr>
          <p:cNvPr id="3" name="Titel 2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de-DE" sz="3600" dirty="0" err="1" smtClean="0"/>
              <a:t>Tidal</a:t>
            </a:r>
            <a:r>
              <a:rPr lang="de-DE" sz="3600" dirty="0" smtClean="0"/>
              <a:t> </a:t>
            </a:r>
            <a:r>
              <a:rPr lang="de-DE" sz="3600" dirty="0" err="1" smtClean="0"/>
              <a:t>river</a:t>
            </a:r>
            <a:r>
              <a:rPr lang="de-DE" sz="3600" dirty="0" smtClean="0"/>
              <a:t> </a:t>
            </a:r>
            <a:r>
              <a:rPr lang="de-DE" sz="3600" dirty="0" err="1" smtClean="0"/>
              <a:t>management</a:t>
            </a:r>
            <a:r>
              <a:rPr lang="de-DE" sz="3600" dirty="0" smtClean="0"/>
              <a:t> </a:t>
            </a:r>
            <a:r>
              <a:rPr lang="de-DE" sz="3600" dirty="0" err="1" smtClean="0"/>
              <a:t>as</a:t>
            </a:r>
            <a:r>
              <a:rPr lang="de-DE" sz="3600" dirty="0" smtClean="0"/>
              <a:t> a </a:t>
            </a:r>
            <a:r>
              <a:rPr lang="de-DE" sz="3600" dirty="0" err="1" smtClean="0"/>
              <a:t>strategic</a:t>
            </a:r>
            <a:r>
              <a:rPr lang="de-DE" sz="3600" dirty="0" smtClean="0"/>
              <a:t> </a:t>
            </a:r>
            <a:r>
              <a:rPr lang="de-DE" sz="3600" dirty="0" err="1" smtClean="0"/>
              <a:t>innovation</a:t>
            </a:r>
            <a:r>
              <a:rPr lang="de-DE" sz="3600" dirty="0" smtClean="0"/>
              <a:t> </a:t>
            </a:r>
            <a:r>
              <a:rPr lang="de-DE" sz="3600" dirty="0" err="1" smtClean="0"/>
              <a:t>for</a:t>
            </a:r>
            <a:r>
              <a:rPr lang="de-DE" sz="3600" dirty="0" smtClean="0"/>
              <a:t> </a:t>
            </a:r>
            <a:r>
              <a:rPr lang="de-DE" sz="3600" dirty="0" err="1" smtClean="0"/>
              <a:t>the</a:t>
            </a:r>
            <a:r>
              <a:rPr lang="de-DE" sz="3600" dirty="0" smtClean="0"/>
              <a:t> SW </a:t>
            </a:r>
            <a:r>
              <a:rPr lang="de-DE" sz="3600" dirty="0" err="1" smtClean="0"/>
              <a:t>of</a:t>
            </a:r>
            <a:r>
              <a:rPr lang="de-DE" sz="3600" dirty="0" smtClean="0"/>
              <a:t> </a:t>
            </a:r>
            <a:r>
              <a:rPr lang="de-DE" sz="3600" dirty="0" err="1" smtClean="0"/>
              <a:t>Bangladesh</a:t>
            </a:r>
            <a:r>
              <a:rPr lang="de-DE" sz="3600" dirty="0"/>
              <a:t>?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 smtClean="0"/>
              <a:t>Dr. Chris </a:t>
            </a:r>
            <a:r>
              <a:rPr lang="de-DE" dirty="0" err="1" smtClean="0"/>
              <a:t>Seijger</a:t>
            </a:r>
            <a:r>
              <a:rPr lang="de-DE" dirty="0" smtClean="0"/>
              <a:t>, c.seijger@un-ihe.org</a:t>
            </a:r>
            <a:endParaRPr lang="de-DE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08104" y="4297659"/>
            <a:ext cx="2520280" cy="1224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531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80719-99AA-4F4C-9EE0-301A8A7C8DED}" type="slidenum">
              <a:rPr lang="de-DE" smtClean="0"/>
              <a:pPr/>
              <a:t>2</a:t>
            </a:fld>
            <a:endParaRPr lang="de-DE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9718" y="1665836"/>
            <a:ext cx="3206943" cy="1993505"/>
          </a:xfrm>
          <a:prstGeom prst="rect">
            <a:avLst/>
          </a:prstGeom>
        </p:spPr>
      </p:pic>
      <p:sp>
        <p:nvSpPr>
          <p:cNvPr id="6" name="Text Placeholder 2"/>
          <p:cNvSpPr txBox="1">
            <a:spLocks/>
          </p:cNvSpPr>
          <p:nvPr/>
        </p:nvSpPr>
        <p:spPr>
          <a:xfrm>
            <a:off x="9490" y="-24467"/>
            <a:ext cx="8218306" cy="1166643"/>
          </a:xfrm>
          <a:prstGeom prst="rect">
            <a:avLst/>
          </a:prstGeom>
          <a:solidFill>
            <a:srgbClr val="009FEE"/>
          </a:solidFill>
        </p:spPr>
        <p:txBody>
          <a:bodyPr vert="horz" wrap="square" lIns="144000" tIns="72000" rIns="144000" bIns="108000" rtlCol="0" anchor="t" anchorCtr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rgbClr val="FFFFFF"/>
                </a:solidFill>
                <a:latin typeface="Times New Roman"/>
                <a:ea typeface="+mn-ea"/>
                <a:cs typeface="Times New Roman"/>
              </a:defRPr>
            </a:lvl1pPr>
            <a:lvl2pPr marL="612000" indent="-2880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972000" indent="-324000" algn="l" defTabSz="914400" rtl="0" eaLnBrk="1" latinLnBrk="0" hangingPunct="1">
              <a:spcBef>
                <a:spcPct val="20000"/>
              </a:spcBef>
              <a:buFont typeface="Lucida Grande"/>
              <a:buChar char="-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nl-NL" sz="2000" dirty="0" smtClean="0">
                <a:latin typeface="+mn-lt"/>
              </a:rPr>
              <a:t>Strategic Delta Planning project, </a:t>
            </a:r>
            <a:r>
              <a:rPr lang="nl-NL" sz="2000" dirty="0" err="1" smtClean="0">
                <a:latin typeface="+mn-lt"/>
              </a:rPr>
              <a:t>financed</a:t>
            </a:r>
            <a:r>
              <a:rPr lang="nl-NL" sz="2000" dirty="0" smtClean="0">
                <a:latin typeface="+mn-lt"/>
              </a:rPr>
              <a:t> </a:t>
            </a:r>
            <a:r>
              <a:rPr lang="nl-NL" sz="2000" dirty="0" err="1" smtClean="0">
                <a:latin typeface="+mn-lt"/>
              </a:rPr>
              <a:t>by</a:t>
            </a:r>
            <a:r>
              <a:rPr lang="nl-NL" sz="2000" dirty="0" smtClean="0">
                <a:latin typeface="+mn-lt"/>
              </a:rPr>
              <a:t> NWO. More info: strategic-delta-planning.unesco-ihe.org</a:t>
            </a:r>
          </a:p>
          <a:p>
            <a:pPr fontAlgn="auto">
              <a:spcAft>
                <a:spcPts val="0"/>
              </a:spcAft>
            </a:pPr>
            <a:endParaRPr lang="en-GB" sz="2000" dirty="0">
              <a:latin typeface="+mn-lt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223294" y="4287325"/>
            <a:ext cx="4590048" cy="909092"/>
            <a:chOff x="0" y="0"/>
            <a:chExt cx="6210300" cy="1489075"/>
          </a:xfrm>
          <a:solidFill>
            <a:schemeClr val="bg1"/>
          </a:solidFill>
        </p:grpSpPr>
        <p:grpSp>
          <p:nvGrpSpPr>
            <p:cNvPr id="8" name="Group 7"/>
            <p:cNvGrpSpPr/>
            <p:nvPr/>
          </p:nvGrpSpPr>
          <p:grpSpPr>
            <a:xfrm>
              <a:off x="0" y="0"/>
              <a:ext cx="6210300" cy="1489075"/>
              <a:chOff x="28575" y="0"/>
              <a:chExt cx="6210300" cy="1489075"/>
            </a:xfrm>
            <a:grpFill/>
          </p:grpSpPr>
          <p:pic>
            <p:nvPicPr>
              <p:cNvPr id="10" name="Picture 9"/>
              <p:cNvPicPr>
                <a:picLocks noChangeAspect="1"/>
              </p:cNvPicPr>
              <p:nvPr/>
            </p:nvPicPr>
            <p:blipFill rotWithShape="1"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5295900" y="476250"/>
                <a:ext cx="793750" cy="550545"/>
              </a:xfrm>
              <a:prstGeom prst="rect">
                <a:avLst/>
              </a:prstGeom>
              <a:grpFill/>
            </p:spPr>
          </p:pic>
          <p:pic>
            <p:nvPicPr>
              <p:cNvPr id="11" name="Picture 10"/>
              <p:cNvPicPr>
                <a:picLocks noChangeAspect="1"/>
              </p:cNvPicPr>
              <p:nvPr/>
            </p:nvPicPr>
            <p:blipFill rotWithShape="1">
              <a:blip r:embed="rId4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886200" y="523875"/>
                <a:ext cx="1117600" cy="584835"/>
              </a:xfrm>
              <a:prstGeom prst="rect">
                <a:avLst/>
              </a:prstGeom>
              <a:grpFill/>
            </p:spPr>
          </p:pic>
          <p:pic>
            <p:nvPicPr>
              <p:cNvPr id="12" name="Picture 11"/>
              <p:cNvPicPr>
                <a:picLocks noChangeAspect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33725" y="0"/>
                <a:ext cx="549910" cy="524510"/>
              </a:xfrm>
              <a:prstGeom prst="rect">
                <a:avLst/>
              </a:prstGeom>
              <a:grpFill/>
            </p:spPr>
          </p:pic>
          <p:pic>
            <p:nvPicPr>
              <p:cNvPr id="13" name="Picture 12"/>
              <p:cNvPicPr>
                <a:picLocks noChangeAspect="1"/>
              </p:cNvPicPr>
              <p:nvPr/>
            </p:nvPicPr>
            <p:blipFill rotWithShape="1">
              <a:blip r:embed="rId6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1481"/>
              <a:stretch/>
            </p:blipFill>
            <p:spPr>
              <a:xfrm>
                <a:off x="2400300" y="542925"/>
                <a:ext cx="1704975" cy="506730"/>
              </a:xfrm>
              <a:prstGeom prst="rect">
                <a:avLst/>
              </a:prstGeom>
              <a:grpFill/>
            </p:spPr>
          </p:pic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52600" y="0"/>
                <a:ext cx="1095375" cy="498475"/>
              </a:xfrm>
              <a:prstGeom prst="rect">
                <a:avLst/>
              </a:prstGeom>
              <a:grpFill/>
            </p:spPr>
          </p:pic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38600" y="85725"/>
                <a:ext cx="2200275" cy="376555"/>
              </a:xfrm>
              <a:prstGeom prst="rect">
                <a:avLst/>
              </a:prstGeom>
              <a:grpFill/>
            </p:spPr>
          </p:pic>
          <p:pic>
            <p:nvPicPr>
              <p:cNvPr id="16" name="Picture 15"/>
              <p:cNvPicPr>
                <a:picLocks noChangeAspect="1"/>
              </p:cNvPicPr>
              <p:nvPr/>
            </p:nvPicPr>
            <p:blipFill>
              <a:blip r:embed="rId9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575" y="600075"/>
                <a:ext cx="2135505" cy="372110"/>
              </a:xfrm>
              <a:prstGeom prst="rect">
                <a:avLst/>
              </a:prstGeom>
              <a:grpFill/>
            </p:spPr>
          </p:pic>
          <p:pic>
            <p:nvPicPr>
              <p:cNvPr id="17" name="Picture 16"/>
              <p:cNvPicPr>
                <a:picLocks noChangeAspect="1"/>
              </p:cNvPicPr>
              <p:nvPr/>
            </p:nvPicPr>
            <p:blipFill>
              <a:blip r:embed="rId10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9175" y="993229"/>
                <a:ext cx="1859280" cy="450850"/>
              </a:xfrm>
              <a:prstGeom prst="rect">
                <a:avLst/>
              </a:prstGeom>
              <a:grpFill/>
            </p:spPr>
          </p:pic>
          <p:pic>
            <p:nvPicPr>
              <p:cNvPr id="18" name="Picture 17"/>
              <p:cNvPicPr>
                <a:picLocks noChangeAspect="1"/>
              </p:cNvPicPr>
              <p:nvPr/>
            </p:nvPicPr>
            <p:blipFill>
              <a:blip r:embed="rId11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9900" y="1171575"/>
                <a:ext cx="2407285" cy="317500"/>
              </a:xfrm>
              <a:prstGeom prst="rect">
                <a:avLst/>
              </a:prstGeom>
              <a:grpFill/>
            </p:spPr>
          </p:pic>
        </p:grpSp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1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57175" y="0"/>
              <a:ext cx="990600" cy="422910"/>
            </a:xfrm>
            <a:prstGeom prst="rect">
              <a:avLst/>
            </a:prstGeom>
            <a:grpFill/>
          </p:spPr>
        </p:pic>
      </p:grpSp>
      <p:pic>
        <p:nvPicPr>
          <p:cNvPr id="19" name="Picture 18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009" y="1272775"/>
            <a:ext cx="2816710" cy="2551916"/>
          </a:xfrm>
          <a:prstGeom prst="rect">
            <a:avLst/>
          </a:prstGeom>
        </p:spPr>
      </p:pic>
      <p:pic>
        <p:nvPicPr>
          <p:cNvPr id="20" name="Picture 19"/>
          <p:cNvPicPr/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8579" y="4286207"/>
            <a:ext cx="1655761" cy="882739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3439465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Arbeit\Corporate Design\Final\Manual\cms-version\PPT-Sonderfolie-Hintergrund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8054341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feld 2"/>
          <p:cNvSpPr txBox="1">
            <a:spLocks noChangeArrowheads="1"/>
          </p:cNvSpPr>
          <p:nvPr/>
        </p:nvSpPr>
        <p:spPr bwMode="auto">
          <a:xfrm>
            <a:off x="395536" y="1751013"/>
            <a:ext cx="6984776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-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-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-"/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-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-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-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-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indent="-457200">
              <a:buAutoNum type="arabicPeriod"/>
            </a:pPr>
            <a:r>
              <a:rPr lang="de-DE" sz="2400" dirty="0" err="1" smtClean="0"/>
              <a:t>Silt</a:t>
            </a:r>
            <a:r>
              <a:rPr lang="de-DE" sz="2400" dirty="0" smtClean="0"/>
              <a:t> </a:t>
            </a:r>
            <a:r>
              <a:rPr lang="de-DE" sz="2400" dirty="0" err="1" smtClean="0"/>
              <a:t>and</a:t>
            </a:r>
            <a:r>
              <a:rPr lang="de-DE" sz="2400" dirty="0" smtClean="0"/>
              <a:t> </a:t>
            </a:r>
            <a:r>
              <a:rPr lang="de-DE" sz="2400" dirty="0" err="1" smtClean="0"/>
              <a:t>water</a:t>
            </a:r>
            <a:r>
              <a:rPr lang="de-DE" sz="2400" dirty="0" smtClean="0"/>
              <a:t> in </a:t>
            </a:r>
            <a:r>
              <a:rPr lang="de-DE" sz="2400" dirty="0" err="1" smtClean="0"/>
              <a:t>Bangladesh</a:t>
            </a:r>
            <a:endParaRPr lang="de-DE" sz="2400" dirty="0" smtClean="0"/>
          </a:p>
          <a:p>
            <a:pPr marL="457200" indent="-457200">
              <a:buAutoNum type="arabicPeriod"/>
            </a:pPr>
            <a:r>
              <a:rPr lang="de-DE" sz="2000" dirty="0" err="1" smtClean="0"/>
              <a:t>Theoretical</a:t>
            </a:r>
            <a:r>
              <a:rPr lang="de-DE" sz="2000" dirty="0" smtClean="0"/>
              <a:t> </a:t>
            </a:r>
            <a:r>
              <a:rPr lang="de-DE" sz="2000" dirty="0" err="1" smtClean="0"/>
              <a:t>intermezzo</a:t>
            </a:r>
            <a:endParaRPr lang="de-DE" sz="2000" dirty="0" smtClean="0"/>
          </a:p>
          <a:p>
            <a:pPr marL="457200" indent="-457200">
              <a:buAutoNum type="arabicPeriod"/>
            </a:pPr>
            <a:r>
              <a:rPr lang="de-DE" sz="2000" dirty="0" smtClean="0"/>
              <a:t>TRM, </a:t>
            </a:r>
            <a:r>
              <a:rPr lang="de-DE" sz="2000" dirty="0" err="1" smtClean="0"/>
              <a:t>putting</a:t>
            </a:r>
            <a:r>
              <a:rPr lang="de-DE" sz="2000" dirty="0" smtClean="0"/>
              <a:t> a </a:t>
            </a:r>
            <a:r>
              <a:rPr lang="de-DE" sz="2000" dirty="0" err="1" smtClean="0"/>
              <a:t>strategic</a:t>
            </a:r>
            <a:r>
              <a:rPr lang="de-DE" sz="2000" dirty="0" smtClean="0"/>
              <a:t> </a:t>
            </a:r>
            <a:r>
              <a:rPr lang="de-DE" sz="2000" dirty="0" err="1" smtClean="0"/>
              <a:t>innovation</a:t>
            </a:r>
            <a:r>
              <a:rPr lang="de-DE" sz="2000" dirty="0" smtClean="0"/>
              <a:t> </a:t>
            </a:r>
            <a:r>
              <a:rPr lang="de-DE" sz="2000" dirty="0" err="1" smtClean="0"/>
              <a:t>into</a:t>
            </a:r>
            <a:r>
              <a:rPr lang="de-DE" sz="2000" dirty="0" smtClean="0"/>
              <a:t> </a:t>
            </a:r>
            <a:r>
              <a:rPr lang="de-DE" sz="2000" dirty="0" err="1" smtClean="0"/>
              <a:t>practice</a:t>
            </a:r>
            <a:r>
              <a:rPr lang="de-DE" sz="2000" dirty="0" smtClean="0"/>
              <a:t>?</a:t>
            </a:r>
          </a:p>
          <a:p>
            <a:pPr marL="457200" indent="-457200">
              <a:buAutoNum type="arabicPeriod"/>
            </a:pPr>
            <a:endParaRPr lang="de-DE" sz="2000" dirty="0" smtClean="0"/>
          </a:p>
          <a:p>
            <a:pPr marL="457200" indent="-457200">
              <a:buAutoNum type="arabicPeriod"/>
            </a:pPr>
            <a:endParaRPr lang="de-DE" sz="2000" dirty="0" smtClean="0"/>
          </a:p>
          <a:p>
            <a:pPr marL="457200" indent="-457200">
              <a:buAutoNum type="arabicPeriod"/>
            </a:pP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3871220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The Ganges Brahmaputra </a:t>
            </a:r>
            <a:r>
              <a:rPr lang="de-DE" dirty="0" err="1" smtClean="0"/>
              <a:t>Meghna</a:t>
            </a:r>
            <a:r>
              <a:rPr lang="de-DE" dirty="0" smtClean="0"/>
              <a:t>  </a:t>
            </a:r>
            <a:r>
              <a:rPr lang="de-DE" dirty="0" err="1" smtClean="0"/>
              <a:t>river</a:t>
            </a:r>
            <a:r>
              <a:rPr lang="de-DE" dirty="0" smtClean="0"/>
              <a:t> </a:t>
            </a:r>
            <a:r>
              <a:rPr lang="de-DE" dirty="0" err="1" smtClean="0"/>
              <a:t>basin</a:t>
            </a:r>
            <a:endParaRPr lang="de-DE" dirty="0"/>
          </a:p>
        </p:txBody>
      </p:sp>
      <p:pic>
        <p:nvPicPr>
          <p:cNvPr id="7" name="Inhaltsplatzhalter 6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405" y="1236663"/>
            <a:ext cx="7144466" cy="3959225"/>
          </a:xfrm>
        </p:spPr>
      </p:pic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80719-99AA-4F4C-9EE0-301A8A7C8DED}" type="slidenum">
              <a:rPr lang="de-DE" smtClean="0"/>
              <a:pPr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2916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err="1" smtClean="0"/>
              <a:t>Bangladesh</a:t>
            </a:r>
            <a:r>
              <a:rPr lang="de-DE" dirty="0" smtClean="0"/>
              <a:t>, </a:t>
            </a:r>
            <a:r>
              <a:rPr lang="de-DE" dirty="0" err="1" smtClean="0"/>
              <a:t>delta</a:t>
            </a:r>
            <a:r>
              <a:rPr lang="de-DE" dirty="0" smtClean="0"/>
              <a:t> </a:t>
            </a:r>
            <a:r>
              <a:rPr lang="de-DE" dirty="0" err="1" smtClean="0"/>
              <a:t>country</a:t>
            </a:r>
            <a:r>
              <a:rPr lang="de-DE" dirty="0" smtClean="0"/>
              <a:t> </a:t>
            </a:r>
            <a:r>
              <a:rPr lang="de-DE" dirty="0" err="1" smtClean="0"/>
              <a:t>where</a:t>
            </a:r>
            <a:r>
              <a:rPr lang="de-DE" dirty="0" smtClean="0"/>
              <a:t> 3 </a:t>
            </a:r>
            <a:r>
              <a:rPr lang="de-DE" dirty="0" err="1" smtClean="0"/>
              <a:t>major</a:t>
            </a:r>
            <a:r>
              <a:rPr lang="de-DE" dirty="0" smtClean="0"/>
              <a:t> </a:t>
            </a:r>
            <a:r>
              <a:rPr lang="de-DE" dirty="0" err="1" smtClean="0"/>
              <a:t>rivers</a:t>
            </a:r>
            <a:r>
              <a:rPr lang="de-DE" dirty="0" smtClean="0"/>
              <a:t> </a:t>
            </a:r>
            <a:r>
              <a:rPr lang="de-DE" dirty="0" err="1" smtClean="0"/>
              <a:t>meet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80719-99AA-4F4C-9EE0-301A8A7C8DED}" type="slidenum">
              <a:rPr lang="de-DE" smtClean="0"/>
              <a:pPr/>
              <a:t>5</a:t>
            </a:fld>
            <a:endParaRPr lang="de-DE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691680" y="1236663"/>
            <a:ext cx="6512439" cy="4083362"/>
          </a:xfrm>
          <a:prstGeom prst="rect">
            <a:avLst/>
          </a:prstGeom>
        </p:spPr>
      </p:pic>
      <p:graphicFrame>
        <p:nvGraphicFramePr>
          <p:cNvPr id="9" name="Inhaltsplatzhalt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4868698"/>
              </p:ext>
            </p:extLst>
          </p:nvPr>
        </p:nvGraphicFramePr>
        <p:xfrm>
          <a:off x="386644" y="3394705"/>
          <a:ext cx="3599632" cy="165100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1305036">
                  <a:extLst>
                    <a:ext uri="{9D8B030D-6E8A-4147-A177-3AD203B41FA5}">
                      <a16:colId xmlns:a16="http://schemas.microsoft.com/office/drawing/2014/main" xmlns="" val="1637846058"/>
                    </a:ext>
                  </a:extLst>
                </a:gridCol>
                <a:gridCol w="2294596">
                  <a:extLst>
                    <a:ext uri="{9D8B030D-6E8A-4147-A177-3AD203B41FA5}">
                      <a16:colId xmlns:a16="http://schemas.microsoft.com/office/drawing/2014/main" xmlns="" val="1369901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b="0" dirty="0" smtClean="0"/>
                        <a:t>Political</a:t>
                      </a:r>
                      <a:r>
                        <a:rPr lang="de-DE" b="0" baseline="0" dirty="0" smtClean="0"/>
                        <a:t> </a:t>
                      </a:r>
                      <a:r>
                        <a:rPr lang="de-DE" b="0" baseline="0" dirty="0" err="1" smtClean="0"/>
                        <a:t>system</a:t>
                      </a:r>
                      <a:endParaRPr lang="de-DE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b="0" dirty="0" err="1" smtClean="0"/>
                        <a:t>Two</a:t>
                      </a:r>
                      <a:r>
                        <a:rPr lang="de-DE" b="0" dirty="0" smtClean="0"/>
                        <a:t> </a:t>
                      </a:r>
                      <a:r>
                        <a:rPr lang="de-DE" b="0" dirty="0" err="1" smtClean="0"/>
                        <a:t>major</a:t>
                      </a:r>
                      <a:r>
                        <a:rPr lang="de-DE" b="0" dirty="0" smtClean="0"/>
                        <a:t> </a:t>
                      </a:r>
                      <a:r>
                        <a:rPr lang="de-DE" b="0" dirty="0" err="1" smtClean="0"/>
                        <a:t>party</a:t>
                      </a:r>
                      <a:r>
                        <a:rPr lang="de-DE" b="0" baseline="0" dirty="0" smtClean="0"/>
                        <a:t> </a:t>
                      </a:r>
                      <a:r>
                        <a:rPr lang="de-DE" b="0" baseline="0" dirty="0" err="1" smtClean="0"/>
                        <a:t>democracy</a:t>
                      </a:r>
                      <a:endParaRPr lang="de-DE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14816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b="0" dirty="0" smtClean="0"/>
                        <a:t>Population</a:t>
                      </a:r>
                      <a:endParaRPr lang="de-DE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b="0" dirty="0" smtClean="0"/>
                        <a:t>157 </a:t>
                      </a:r>
                      <a:r>
                        <a:rPr lang="de-DE" b="0" dirty="0" err="1" smtClean="0"/>
                        <a:t>million</a:t>
                      </a:r>
                      <a:endParaRPr lang="de-DE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56179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b="0" dirty="0" err="1" smtClean="0"/>
                        <a:t>Discharge</a:t>
                      </a:r>
                      <a:r>
                        <a:rPr lang="de-DE" b="0" dirty="0" smtClean="0"/>
                        <a:t> per </a:t>
                      </a:r>
                      <a:r>
                        <a:rPr lang="de-DE" b="0" dirty="0" err="1" smtClean="0"/>
                        <a:t>year</a:t>
                      </a:r>
                      <a:endParaRPr lang="de-DE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b="0" dirty="0" smtClean="0"/>
                        <a:t>1070</a:t>
                      </a:r>
                      <a:r>
                        <a:rPr lang="de-DE" b="0" baseline="0" dirty="0" smtClean="0"/>
                        <a:t> x10^9 m3/</a:t>
                      </a:r>
                      <a:r>
                        <a:rPr lang="de-DE" b="0" baseline="0" dirty="0" err="1" smtClean="0"/>
                        <a:t>yr</a:t>
                      </a:r>
                      <a:endParaRPr lang="de-DE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87105964"/>
                  </a:ext>
                </a:extLst>
              </a:tr>
            </a:tbl>
          </a:graphicData>
        </a:graphic>
      </p:graphicFrame>
      <p:sp>
        <p:nvSpPr>
          <p:cNvPr id="3" name="Rechteck 2"/>
          <p:cNvSpPr/>
          <p:nvPr/>
        </p:nvSpPr>
        <p:spPr>
          <a:xfrm>
            <a:off x="5580112" y="3721596"/>
            <a:ext cx="504056" cy="86409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58073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Arbeit\Corporate Design\Final\Manual\cms-version\PPT-Sonderfolie-Hintergrund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8054341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66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12"/>
          <a:stretch/>
        </p:blipFill>
        <p:spPr bwMode="auto">
          <a:xfrm>
            <a:off x="1706272" y="-131187"/>
            <a:ext cx="4788194" cy="5845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4158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92"/>
            <a:ext cx="7668344" cy="5751258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>
            <a:off x="185320" y="553244"/>
            <a:ext cx="7128792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1600" dirty="0" err="1" smtClean="0"/>
              <a:t>Silt</a:t>
            </a:r>
            <a:r>
              <a:rPr lang="de-DE" sz="1600" dirty="0" smtClean="0"/>
              <a:t> </a:t>
            </a:r>
            <a:r>
              <a:rPr lang="de-DE" sz="1600" dirty="0" err="1" smtClean="0"/>
              <a:t>deposited</a:t>
            </a:r>
            <a:r>
              <a:rPr lang="de-DE" sz="1600" dirty="0" smtClean="0"/>
              <a:t> in </a:t>
            </a:r>
            <a:r>
              <a:rPr lang="de-DE" sz="1600" dirty="0" err="1" smtClean="0"/>
              <a:t>Padma</a:t>
            </a:r>
            <a:r>
              <a:rPr lang="de-DE" sz="1600" dirty="0" smtClean="0"/>
              <a:t> </a:t>
            </a:r>
            <a:r>
              <a:rPr lang="de-DE" sz="1600" dirty="0" err="1" smtClean="0"/>
              <a:t>river</a:t>
            </a:r>
            <a:r>
              <a:rPr lang="de-DE" sz="1600" dirty="0" smtClean="0"/>
              <a:t>, </a:t>
            </a:r>
            <a:r>
              <a:rPr lang="de-DE" sz="1600" dirty="0" err="1" smtClean="0"/>
              <a:t>forming</a:t>
            </a:r>
            <a:r>
              <a:rPr lang="de-DE" sz="1600" dirty="0" smtClean="0"/>
              <a:t> </a:t>
            </a:r>
            <a:r>
              <a:rPr lang="de-DE" sz="1600" dirty="0" err="1" smtClean="0"/>
              <a:t>islands</a:t>
            </a:r>
            <a:r>
              <a:rPr lang="de-DE" sz="1600" dirty="0" smtClean="0"/>
              <a:t> ‚</a:t>
            </a:r>
            <a:r>
              <a:rPr lang="de-DE" sz="1600" dirty="0" err="1" smtClean="0"/>
              <a:t>chars</a:t>
            </a:r>
            <a:r>
              <a:rPr lang="de-DE" sz="1600" dirty="0" smtClean="0"/>
              <a:t>‘. Housing and agriculture on charland, usually landless people. </a:t>
            </a:r>
          </a:p>
        </p:txBody>
      </p:sp>
    </p:spTree>
    <p:extLst>
      <p:ext uri="{BB962C8B-B14F-4D97-AF65-F5344CB8AC3E}">
        <p14:creationId xmlns:p14="http://schemas.microsoft.com/office/powerpoint/2010/main" val="3793786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rafik 47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978472" y="0"/>
            <a:ext cx="5097064" cy="5715000"/>
          </a:xfrm>
          <a:prstGeom prst="rect">
            <a:avLst/>
          </a:prstGeom>
        </p:spPr>
      </p:pic>
      <p:sp>
        <p:nvSpPr>
          <p:cNvPr id="2" name="Rechteck 1"/>
          <p:cNvSpPr/>
          <p:nvPr/>
        </p:nvSpPr>
        <p:spPr>
          <a:xfrm>
            <a:off x="7164288" y="3073524"/>
            <a:ext cx="1800200" cy="21602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 smtClean="0">
                <a:solidFill>
                  <a:schemeClr val="tx1"/>
                </a:solidFill>
              </a:rPr>
              <a:t>Slide by Prof. Dilip Datta.</a:t>
            </a:r>
          </a:p>
          <a:p>
            <a:pPr algn="ctr"/>
            <a:endParaRPr lang="de-DE" sz="1400" dirty="0">
              <a:solidFill>
                <a:schemeClr val="tx1"/>
              </a:solidFill>
            </a:endParaRPr>
          </a:p>
          <a:p>
            <a:pPr algn="ctr"/>
            <a:r>
              <a:rPr lang="de-DE" sz="1400" dirty="0" smtClean="0">
                <a:solidFill>
                  <a:schemeClr val="tx1"/>
                </a:solidFill>
              </a:rPr>
              <a:t>Derived from: </a:t>
            </a:r>
          </a:p>
          <a:p>
            <a:pPr algn="ctr"/>
            <a:r>
              <a:rPr lang="de-DE" sz="1400" dirty="0" smtClean="0">
                <a:solidFill>
                  <a:schemeClr val="tx1"/>
                </a:solidFill>
              </a:rPr>
              <a:t>(a) </a:t>
            </a:r>
            <a:r>
              <a:rPr lang="de-DE" sz="1400" dirty="0" err="1" smtClean="0">
                <a:solidFill>
                  <a:schemeClr val="tx1"/>
                </a:solidFill>
              </a:rPr>
              <a:t>Milliman</a:t>
            </a:r>
            <a:r>
              <a:rPr lang="de-DE" sz="1400" dirty="0" smtClean="0">
                <a:solidFill>
                  <a:schemeClr val="tx1"/>
                </a:solidFill>
              </a:rPr>
              <a:t> et al., 1995, (b) </a:t>
            </a:r>
            <a:r>
              <a:rPr lang="de-DE" sz="1400" dirty="0" err="1" smtClean="0">
                <a:solidFill>
                  <a:schemeClr val="tx1"/>
                </a:solidFill>
              </a:rPr>
              <a:t>Goodbred</a:t>
            </a:r>
            <a:r>
              <a:rPr lang="de-DE" sz="1400" dirty="0" smtClean="0">
                <a:solidFill>
                  <a:schemeClr val="tx1"/>
                </a:solidFill>
              </a:rPr>
              <a:t> et al., 1999, (c) Rogers et al., 2013.</a:t>
            </a:r>
          </a:p>
        </p:txBody>
      </p:sp>
    </p:spTree>
    <p:extLst>
      <p:ext uri="{BB962C8B-B14F-4D97-AF65-F5344CB8AC3E}">
        <p14:creationId xmlns:p14="http://schemas.microsoft.com/office/powerpoint/2010/main" val="3666239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Major interventions in water-sediment system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14400" lvl="1" indent="-457200">
              <a:buAutoNum type="arabicPeriod"/>
            </a:pPr>
            <a:r>
              <a:rPr lang="de-DE" sz="2000" dirty="0" smtClean="0"/>
              <a:t>Farakka </a:t>
            </a:r>
            <a:r>
              <a:rPr lang="de-DE" sz="2000" dirty="0"/>
              <a:t>Barrage created by India in 1975. </a:t>
            </a:r>
            <a:endParaRPr lang="de-DE" sz="2000" dirty="0" smtClean="0"/>
          </a:p>
          <a:p>
            <a:pPr marL="457200" lvl="1" indent="0">
              <a:buNone/>
            </a:pPr>
            <a:endParaRPr lang="de-DE" sz="2000" dirty="0" smtClean="0"/>
          </a:p>
          <a:p>
            <a:pPr marL="457200" lvl="1" indent="0">
              <a:buNone/>
            </a:pPr>
            <a:r>
              <a:rPr lang="de-DE" sz="2000" dirty="0" smtClean="0"/>
              <a:t>2. Coastal </a:t>
            </a:r>
            <a:r>
              <a:rPr lang="de-DE" sz="2000" dirty="0"/>
              <a:t>polders and their embankments in 60s and 70s. 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80719-99AA-4F4C-9EE0-301A8A7C8DED}" type="slidenum">
              <a:rPr lang="de-DE" smtClean="0"/>
              <a:pPr/>
              <a:t>9</a:t>
            </a:fld>
            <a:endParaRPr lang="de-DE"/>
          </a:p>
        </p:txBody>
      </p:sp>
      <p:pic>
        <p:nvPicPr>
          <p:cNvPr id="7" name="Inhaltsplatzhalter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2592220"/>
            <a:ext cx="5534298" cy="3066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hteck 7"/>
          <p:cNvSpPr/>
          <p:nvPr/>
        </p:nvSpPr>
        <p:spPr>
          <a:xfrm>
            <a:off x="2834506" y="4125682"/>
            <a:ext cx="495273" cy="2615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26368" y="2785492"/>
            <a:ext cx="3386846" cy="2209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493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80719-99AA-4F4C-9EE0-301A8A7C8DED}" type="slidenum">
              <a:rPr lang="de-DE" smtClean="0"/>
              <a:pPr/>
              <a:t>10</a:t>
            </a:fld>
            <a:endParaRPr lang="de-DE"/>
          </a:p>
        </p:txBody>
      </p:sp>
      <p:pic>
        <p:nvPicPr>
          <p:cNvPr id="11" name="Inhaltsplatzhalter 10"/>
          <p:cNvPicPr>
            <a:picLocks noGrp="1" noChangeAspect="1"/>
          </p:cNvPicPr>
          <p:nvPr>
            <p:ph idx="1"/>
          </p:nvPr>
        </p:nvPicPr>
        <p:blipFill rotWithShape="1">
          <a:blip r:embed="rId3" cstate="email"/>
          <a:srcRect/>
          <a:stretch/>
        </p:blipFill>
        <p:spPr>
          <a:xfrm>
            <a:off x="108274" y="-4022"/>
            <a:ext cx="8352158" cy="5719022"/>
          </a:xfrm>
          <a:prstGeom prst="rect">
            <a:avLst/>
          </a:prstGeom>
        </p:spPr>
      </p:pic>
      <p:sp>
        <p:nvSpPr>
          <p:cNvPr id="12" name="Pfeil nach rechts 11"/>
          <p:cNvSpPr/>
          <p:nvPr/>
        </p:nvSpPr>
        <p:spPr>
          <a:xfrm>
            <a:off x="611722" y="1633364"/>
            <a:ext cx="503758" cy="37324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Pfeil nach rechts 12"/>
          <p:cNvSpPr/>
          <p:nvPr/>
        </p:nvSpPr>
        <p:spPr>
          <a:xfrm rot="10800000">
            <a:off x="1547664" y="1454207"/>
            <a:ext cx="503758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Textfeld 13"/>
          <p:cNvSpPr txBox="1"/>
          <p:nvPr/>
        </p:nvSpPr>
        <p:spPr>
          <a:xfrm>
            <a:off x="2260428" y="1390126"/>
            <a:ext cx="1296144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dirty="0" smtClean="0"/>
              <a:t>Polder 30</a:t>
            </a:r>
            <a:endParaRPr lang="de-DE" dirty="0"/>
          </a:p>
        </p:txBody>
      </p:sp>
      <p:sp>
        <p:nvSpPr>
          <p:cNvPr id="15" name="Textfeld 14"/>
          <p:cNvSpPr txBox="1"/>
          <p:nvPr/>
        </p:nvSpPr>
        <p:spPr>
          <a:xfrm>
            <a:off x="153640" y="2100525"/>
            <a:ext cx="1107153" cy="3385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sz="1600" dirty="0" smtClean="0"/>
              <a:t>Polder 23</a:t>
            </a: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3693602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848" y="1"/>
            <a:ext cx="7619999" cy="5715000"/>
          </a:xfr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80719-99AA-4F4C-9EE0-301A8A7C8DED}" type="slidenum">
              <a:rPr lang="de-DE" smtClean="0"/>
              <a:pPr/>
              <a:t>11</a:t>
            </a:fld>
            <a:endParaRPr lang="de-DE"/>
          </a:p>
        </p:txBody>
      </p:sp>
      <p:sp>
        <p:nvSpPr>
          <p:cNvPr id="8" name="Textfeld 7"/>
          <p:cNvSpPr txBox="1"/>
          <p:nvPr/>
        </p:nvSpPr>
        <p:spPr>
          <a:xfrm>
            <a:off x="233772" y="193204"/>
            <a:ext cx="7128792" cy="10772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1600" dirty="0" err="1" smtClean="0"/>
              <a:t>Within</a:t>
            </a:r>
            <a:r>
              <a:rPr lang="de-DE" sz="1600" dirty="0" smtClean="0"/>
              <a:t> </a:t>
            </a:r>
            <a:r>
              <a:rPr lang="de-DE" sz="1600" dirty="0" err="1" smtClean="0"/>
              <a:t>polder</a:t>
            </a:r>
            <a:r>
              <a:rPr lang="de-DE" sz="1600" dirty="0" smtClean="0"/>
              <a:t> 30: </a:t>
            </a:r>
            <a:r>
              <a:rPr lang="de-DE" sz="1600" dirty="0" err="1" smtClean="0"/>
              <a:t>life</a:t>
            </a:r>
            <a:r>
              <a:rPr lang="de-DE" sz="1600" dirty="0" smtClean="0"/>
              <a:t> was </a:t>
            </a:r>
            <a:r>
              <a:rPr lang="de-DE" sz="1600" dirty="0" err="1" smtClean="0"/>
              <a:t>hard</a:t>
            </a:r>
            <a:r>
              <a:rPr lang="de-DE" sz="1600" dirty="0" smtClean="0"/>
              <a:t> </a:t>
            </a:r>
            <a:r>
              <a:rPr lang="de-DE" sz="1600" dirty="0" err="1" smtClean="0"/>
              <a:t>before</a:t>
            </a:r>
            <a:r>
              <a:rPr lang="de-DE" sz="1600" dirty="0" smtClean="0"/>
              <a:t> </a:t>
            </a:r>
            <a:r>
              <a:rPr lang="de-DE" sz="1600" dirty="0" err="1" smtClean="0"/>
              <a:t>the</a:t>
            </a:r>
            <a:r>
              <a:rPr lang="de-DE" sz="1600" dirty="0" smtClean="0"/>
              <a:t> </a:t>
            </a:r>
            <a:r>
              <a:rPr lang="de-DE" sz="1600" dirty="0" err="1" smtClean="0"/>
              <a:t>polders</a:t>
            </a:r>
            <a:r>
              <a:rPr lang="de-DE" sz="1600" dirty="0" smtClean="0"/>
              <a:t> </a:t>
            </a:r>
            <a:r>
              <a:rPr lang="de-DE" sz="1600" dirty="0" err="1" smtClean="0"/>
              <a:t>were</a:t>
            </a:r>
            <a:r>
              <a:rPr lang="de-DE" sz="1600" dirty="0" smtClean="0"/>
              <a:t> </a:t>
            </a:r>
            <a:r>
              <a:rPr lang="de-DE" sz="1600" dirty="0" err="1" smtClean="0"/>
              <a:t>constructed</a:t>
            </a:r>
            <a:r>
              <a:rPr lang="de-DE" sz="1600" dirty="0" smtClean="0"/>
              <a:t>. </a:t>
            </a:r>
            <a:r>
              <a:rPr lang="de-DE" sz="1600" dirty="0" err="1" smtClean="0"/>
              <a:t>Many</a:t>
            </a:r>
            <a:r>
              <a:rPr lang="de-DE" sz="1600" dirty="0" smtClean="0"/>
              <a:t> </a:t>
            </a:r>
            <a:r>
              <a:rPr lang="de-DE" sz="1600" dirty="0" err="1" smtClean="0"/>
              <a:t>floods</a:t>
            </a:r>
            <a:r>
              <a:rPr lang="de-DE" sz="1600" dirty="0" smtClean="0"/>
              <a:t>, not </a:t>
            </a:r>
            <a:r>
              <a:rPr lang="de-DE" sz="1600" dirty="0" err="1" smtClean="0"/>
              <a:t>enough</a:t>
            </a:r>
            <a:r>
              <a:rPr lang="de-DE" sz="1600" dirty="0" smtClean="0"/>
              <a:t> </a:t>
            </a:r>
            <a:r>
              <a:rPr lang="de-DE" sz="1600" dirty="0" err="1" smtClean="0"/>
              <a:t>food</a:t>
            </a:r>
            <a:r>
              <a:rPr lang="de-DE" sz="1600" dirty="0" smtClean="0"/>
              <a:t>. </a:t>
            </a:r>
            <a:r>
              <a:rPr lang="de-DE" sz="1600" dirty="0" err="1" smtClean="0"/>
              <a:t>They</a:t>
            </a:r>
            <a:r>
              <a:rPr lang="de-DE" sz="1600" dirty="0" smtClean="0"/>
              <a:t> </a:t>
            </a:r>
            <a:r>
              <a:rPr lang="de-DE" sz="1600" dirty="0" err="1" smtClean="0"/>
              <a:t>could</a:t>
            </a:r>
            <a:r>
              <a:rPr lang="de-DE" sz="1600" dirty="0" smtClean="0"/>
              <a:t> not </a:t>
            </a:r>
            <a:r>
              <a:rPr lang="de-DE" sz="1600" dirty="0" err="1" smtClean="0"/>
              <a:t>throw</a:t>
            </a:r>
            <a:r>
              <a:rPr lang="de-DE" sz="1600" dirty="0" smtClean="0"/>
              <a:t> </a:t>
            </a:r>
            <a:r>
              <a:rPr lang="de-DE" sz="1600" dirty="0" err="1" smtClean="0"/>
              <a:t>away</a:t>
            </a:r>
            <a:r>
              <a:rPr lang="de-DE" sz="1600" dirty="0" smtClean="0"/>
              <a:t> rotten </a:t>
            </a:r>
            <a:r>
              <a:rPr lang="de-DE" sz="1600" dirty="0" err="1" smtClean="0"/>
              <a:t>rice</a:t>
            </a:r>
            <a:r>
              <a:rPr lang="de-DE" sz="1600" dirty="0" smtClean="0"/>
              <a:t>. Polders </a:t>
            </a:r>
            <a:r>
              <a:rPr lang="de-DE" sz="1600" dirty="0" err="1" smtClean="0"/>
              <a:t>brought</a:t>
            </a:r>
            <a:r>
              <a:rPr lang="de-DE" sz="1600" dirty="0" smtClean="0"/>
              <a:t> </a:t>
            </a:r>
            <a:r>
              <a:rPr lang="de-DE" sz="1600" dirty="0" err="1" smtClean="0"/>
              <a:t>prosperity</a:t>
            </a:r>
            <a:r>
              <a:rPr lang="de-DE" sz="1600" dirty="0" smtClean="0"/>
              <a:t> (</a:t>
            </a:r>
            <a:r>
              <a:rPr lang="de-DE" sz="1600" dirty="0" err="1" smtClean="0"/>
              <a:t>infrastructure</a:t>
            </a:r>
            <a:r>
              <a:rPr lang="de-DE" sz="1600" dirty="0" smtClean="0"/>
              <a:t>, </a:t>
            </a:r>
            <a:r>
              <a:rPr lang="de-DE" sz="1600" dirty="0" err="1" smtClean="0"/>
              <a:t>houses</a:t>
            </a:r>
            <a:r>
              <a:rPr lang="de-DE" sz="1600" dirty="0" smtClean="0"/>
              <a:t>, </a:t>
            </a:r>
            <a:r>
              <a:rPr lang="de-DE" sz="1600" dirty="0" err="1" smtClean="0"/>
              <a:t>schools</a:t>
            </a:r>
            <a:r>
              <a:rPr lang="de-DE" sz="1600" dirty="0" smtClean="0"/>
              <a:t>). Rice </a:t>
            </a:r>
            <a:r>
              <a:rPr lang="de-DE" sz="1600" dirty="0" err="1" smtClean="0"/>
              <a:t>yields</a:t>
            </a:r>
            <a:r>
              <a:rPr lang="de-DE" sz="1600" dirty="0" smtClean="0"/>
              <a:t> </a:t>
            </a:r>
            <a:r>
              <a:rPr lang="de-DE" sz="1600" dirty="0" err="1" smtClean="0"/>
              <a:t>were</a:t>
            </a:r>
            <a:r>
              <a:rPr lang="de-DE" sz="1600" dirty="0" smtClean="0"/>
              <a:t> </a:t>
            </a:r>
            <a:r>
              <a:rPr lang="de-DE" sz="1600" dirty="0" err="1" smtClean="0"/>
              <a:t>higher</a:t>
            </a:r>
            <a:r>
              <a:rPr lang="de-DE" sz="1600" dirty="0" smtClean="0"/>
              <a:t> </a:t>
            </a:r>
            <a:r>
              <a:rPr lang="de-DE" sz="1600" dirty="0" err="1" smtClean="0"/>
              <a:t>before</a:t>
            </a:r>
            <a:r>
              <a:rPr lang="de-DE" sz="1600" dirty="0" smtClean="0"/>
              <a:t> </a:t>
            </a:r>
            <a:r>
              <a:rPr lang="de-DE" sz="1600" dirty="0" err="1" smtClean="0"/>
              <a:t>polders</a:t>
            </a:r>
            <a:r>
              <a:rPr lang="de-DE" sz="1600" dirty="0" smtClean="0"/>
              <a:t> </a:t>
            </a:r>
            <a:r>
              <a:rPr lang="de-DE" sz="1600" dirty="0" err="1" smtClean="0"/>
              <a:t>were</a:t>
            </a:r>
            <a:r>
              <a:rPr lang="de-DE" sz="1600" dirty="0" smtClean="0"/>
              <a:t> </a:t>
            </a:r>
            <a:r>
              <a:rPr lang="de-DE" sz="1600" dirty="0" err="1" smtClean="0"/>
              <a:t>constructed</a:t>
            </a:r>
            <a:r>
              <a:rPr lang="de-DE" sz="1600" dirty="0" smtClean="0"/>
              <a:t>, </a:t>
            </a:r>
            <a:r>
              <a:rPr lang="de-DE" sz="1600" dirty="0" err="1" smtClean="0"/>
              <a:t>flooding</a:t>
            </a:r>
            <a:r>
              <a:rPr lang="de-DE" sz="1600" dirty="0" smtClean="0"/>
              <a:t> </a:t>
            </a:r>
            <a:r>
              <a:rPr lang="de-DE" sz="1600" dirty="0" err="1" smtClean="0"/>
              <a:t>would</a:t>
            </a:r>
            <a:r>
              <a:rPr lang="de-DE" sz="1600" dirty="0" smtClean="0"/>
              <a:t> bring </a:t>
            </a:r>
            <a:r>
              <a:rPr lang="de-DE" sz="1600" dirty="0" err="1" smtClean="0"/>
              <a:t>fresh</a:t>
            </a:r>
            <a:r>
              <a:rPr lang="de-DE" sz="1600" dirty="0" smtClean="0"/>
              <a:t> </a:t>
            </a:r>
            <a:r>
              <a:rPr lang="de-DE" sz="1600" dirty="0" err="1" smtClean="0"/>
              <a:t>sediment</a:t>
            </a:r>
            <a:r>
              <a:rPr lang="de-DE" sz="16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76481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de-DE"/>
          </a:p>
        </p:txBody>
      </p:sp>
      <p:pic>
        <p:nvPicPr>
          <p:cNvPr id="7" name="Inhaltsplatzhalter 6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-8831"/>
            <a:ext cx="7915622" cy="5936718"/>
          </a:xfrm>
        </p:spPr>
      </p:pic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80719-99AA-4F4C-9EE0-301A8A7C8DED}" type="slidenum">
              <a:rPr lang="de-DE" smtClean="0"/>
              <a:pPr/>
              <a:t>12</a:t>
            </a:fld>
            <a:endParaRPr lang="de-DE"/>
          </a:p>
        </p:txBody>
      </p:sp>
      <p:sp>
        <p:nvSpPr>
          <p:cNvPr id="8" name="Textfeld 7"/>
          <p:cNvSpPr txBox="1"/>
          <p:nvPr/>
        </p:nvSpPr>
        <p:spPr>
          <a:xfrm>
            <a:off x="233772" y="193204"/>
            <a:ext cx="7128792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1600" dirty="0" err="1" smtClean="0"/>
              <a:t>Within</a:t>
            </a:r>
            <a:r>
              <a:rPr lang="de-DE" sz="1600" dirty="0" smtClean="0"/>
              <a:t> </a:t>
            </a:r>
            <a:r>
              <a:rPr lang="de-DE" sz="1600" dirty="0" err="1" smtClean="0"/>
              <a:t>polder</a:t>
            </a:r>
            <a:r>
              <a:rPr lang="de-DE" sz="1600" dirty="0" smtClean="0"/>
              <a:t> 23: </a:t>
            </a:r>
            <a:r>
              <a:rPr lang="de-DE" sz="1600" dirty="0" err="1" smtClean="0"/>
              <a:t>shrimp</a:t>
            </a:r>
            <a:r>
              <a:rPr lang="de-DE" sz="1600" dirty="0" smtClean="0"/>
              <a:t> </a:t>
            </a:r>
            <a:r>
              <a:rPr lang="de-DE" sz="1600" dirty="0" err="1" smtClean="0"/>
              <a:t>farming</a:t>
            </a:r>
            <a:r>
              <a:rPr lang="de-DE" sz="1600" dirty="0" smtClean="0"/>
              <a:t> </a:t>
            </a:r>
            <a:r>
              <a:rPr lang="de-DE" sz="1600" dirty="0" err="1" smtClean="0"/>
              <a:t>very</a:t>
            </a:r>
            <a:r>
              <a:rPr lang="de-DE" sz="1600" dirty="0" smtClean="0"/>
              <a:t> profitable. </a:t>
            </a:r>
            <a:r>
              <a:rPr lang="de-DE" sz="1600" dirty="0" err="1" smtClean="0"/>
              <a:t>Demands</a:t>
            </a:r>
            <a:r>
              <a:rPr lang="de-DE" sz="1600" dirty="0" smtClean="0"/>
              <a:t> </a:t>
            </a:r>
            <a:r>
              <a:rPr lang="de-DE" sz="1600" dirty="0" err="1" smtClean="0"/>
              <a:t>major</a:t>
            </a:r>
            <a:r>
              <a:rPr lang="de-DE" sz="1600" dirty="0" smtClean="0"/>
              <a:t> </a:t>
            </a:r>
            <a:r>
              <a:rPr lang="de-DE" sz="1600" dirty="0" err="1" smtClean="0"/>
              <a:t>financial</a:t>
            </a:r>
            <a:r>
              <a:rPr lang="de-DE" sz="1600" dirty="0" smtClean="0"/>
              <a:t> </a:t>
            </a:r>
            <a:r>
              <a:rPr lang="de-DE" sz="1600" dirty="0" err="1" smtClean="0"/>
              <a:t>investments</a:t>
            </a:r>
            <a:r>
              <a:rPr lang="de-DE" sz="1600" dirty="0" smtClean="0"/>
              <a:t>. </a:t>
            </a:r>
            <a:r>
              <a:rPr lang="de-DE" sz="1600" dirty="0" err="1" smtClean="0"/>
              <a:t>Brackish</a:t>
            </a:r>
            <a:r>
              <a:rPr lang="de-DE" sz="1600" dirty="0" smtClean="0"/>
              <a:t> </a:t>
            </a:r>
            <a:r>
              <a:rPr lang="de-DE" sz="1600" dirty="0" err="1" smtClean="0"/>
              <a:t>shrimp</a:t>
            </a:r>
            <a:r>
              <a:rPr lang="de-DE" sz="1600" dirty="0" smtClean="0"/>
              <a:t> </a:t>
            </a:r>
            <a:r>
              <a:rPr lang="de-DE" sz="1600" dirty="0" err="1" smtClean="0"/>
              <a:t>farming</a:t>
            </a:r>
            <a:r>
              <a:rPr lang="de-DE" sz="1600" dirty="0" smtClean="0"/>
              <a:t> </a:t>
            </a:r>
            <a:r>
              <a:rPr lang="de-DE" sz="1600" dirty="0" err="1" smtClean="0"/>
              <a:t>dominate</a:t>
            </a:r>
            <a:r>
              <a:rPr lang="de-DE" sz="1600" dirty="0" smtClean="0"/>
              <a:t> </a:t>
            </a:r>
            <a:r>
              <a:rPr lang="de-DE" sz="1600" dirty="0" err="1" smtClean="0"/>
              <a:t>small</a:t>
            </a:r>
            <a:r>
              <a:rPr lang="de-DE" sz="1600" dirty="0" smtClean="0"/>
              <a:t> dry-land </a:t>
            </a:r>
            <a:r>
              <a:rPr lang="de-DE" sz="1600" dirty="0" err="1" smtClean="0"/>
              <a:t>farmers</a:t>
            </a:r>
            <a:r>
              <a:rPr lang="de-DE" sz="1600" dirty="0" smtClean="0"/>
              <a:t> </a:t>
            </a:r>
            <a:r>
              <a:rPr lang="de-DE" sz="1600" dirty="0" err="1" smtClean="0"/>
              <a:t>through</a:t>
            </a:r>
            <a:r>
              <a:rPr lang="de-DE" sz="1600" dirty="0" smtClean="0"/>
              <a:t> </a:t>
            </a:r>
            <a:r>
              <a:rPr lang="de-DE" sz="1600" dirty="0" err="1" smtClean="0"/>
              <a:t>muscle</a:t>
            </a:r>
            <a:r>
              <a:rPr lang="de-DE" sz="1600" dirty="0" smtClean="0"/>
              <a:t> man. Rice-shrimp </a:t>
            </a:r>
            <a:r>
              <a:rPr lang="de-DE" sz="1600" dirty="0" err="1" smtClean="0"/>
              <a:t>or</a:t>
            </a:r>
            <a:r>
              <a:rPr lang="de-DE" sz="1600" dirty="0" smtClean="0"/>
              <a:t> </a:t>
            </a:r>
            <a:r>
              <a:rPr lang="de-DE" sz="1600" dirty="0" err="1" smtClean="0"/>
              <a:t>rice</a:t>
            </a:r>
            <a:r>
              <a:rPr lang="de-DE" sz="1600" dirty="0" smtClean="0"/>
              <a:t> </a:t>
            </a:r>
            <a:r>
              <a:rPr lang="de-DE" sz="1600" dirty="0" err="1" smtClean="0"/>
              <a:t>farming</a:t>
            </a:r>
            <a:r>
              <a:rPr lang="de-DE" sz="1600" dirty="0" smtClean="0"/>
              <a:t> not </a:t>
            </a:r>
            <a:r>
              <a:rPr lang="de-DE" sz="1600" dirty="0" err="1" smtClean="0"/>
              <a:t>possible</a:t>
            </a:r>
            <a:r>
              <a:rPr lang="de-DE" sz="1600" dirty="0" smtClean="0"/>
              <a:t> in </a:t>
            </a:r>
            <a:r>
              <a:rPr lang="de-DE" sz="1600" dirty="0" err="1" smtClean="0"/>
              <a:t>polder</a:t>
            </a:r>
            <a:r>
              <a:rPr lang="de-DE" sz="1600" dirty="0" smtClean="0"/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1809461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sz="2000" dirty="0" smtClean="0"/>
              <a:t>The </a:t>
            </a:r>
            <a:r>
              <a:rPr lang="de-DE" sz="2000" b="1" dirty="0" err="1" smtClean="0"/>
              <a:t>natural</a:t>
            </a:r>
            <a:r>
              <a:rPr lang="de-DE" sz="2000" b="1" dirty="0" smtClean="0"/>
              <a:t> </a:t>
            </a:r>
            <a:r>
              <a:rPr lang="de-DE" sz="2000" b="1" dirty="0" err="1" smtClean="0"/>
              <a:t>system</a:t>
            </a:r>
            <a:r>
              <a:rPr lang="de-DE" sz="2000" b="1" dirty="0" smtClean="0"/>
              <a:t> </a:t>
            </a:r>
            <a:r>
              <a:rPr lang="de-DE" sz="2000" dirty="0" err="1" smtClean="0"/>
              <a:t>of</a:t>
            </a:r>
            <a:r>
              <a:rPr lang="de-DE" sz="2000" dirty="0" smtClean="0"/>
              <a:t> </a:t>
            </a:r>
            <a:r>
              <a:rPr lang="de-DE" sz="2000" dirty="0" err="1" smtClean="0"/>
              <a:t>water</a:t>
            </a:r>
            <a:r>
              <a:rPr lang="de-DE" sz="2000" dirty="0" smtClean="0"/>
              <a:t> </a:t>
            </a:r>
            <a:r>
              <a:rPr lang="de-DE" sz="2000" dirty="0" err="1" smtClean="0"/>
              <a:t>and</a:t>
            </a:r>
            <a:r>
              <a:rPr lang="de-DE" sz="2000" dirty="0" smtClean="0"/>
              <a:t> </a:t>
            </a:r>
            <a:r>
              <a:rPr lang="de-DE" sz="2000" dirty="0" err="1" smtClean="0"/>
              <a:t>sediment</a:t>
            </a:r>
            <a:r>
              <a:rPr lang="de-DE" sz="2000" dirty="0" smtClean="0"/>
              <a:t> </a:t>
            </a:r>
            <a:r>
              <a:rPr lang="de-DE" sz="2000" dirty="0" err="1" smtClean="0"/>
              <a:t>flows</a:t>
            </a:r>
            <a:r>
              <a:rPr lang="de-DE" sz="2000" dirty="0" smtClean="0"/>
              <a:t> </a:t>
            </a:r>
            <a:r>
              <a:rPr lang="de-DE" sz="2000" dirty="0" err="1" smtClean="0"/>
              <a:t>is</a:t>
            </a:r>
            <a:r>
              <a:rPr lang="de-DE" sz="2000" dirty="0" smtClean="0"/>
              <a:t> </a:t>
            </a:r>
            <a:r>
              <a:rPr lang="de-DE" sz="2000" b="1" dirty="0" err="1" smtClean="0"/>
              <a:t>strongly</a:t>
            </a:r>
            <a:r>
              <a:rPr lang="de-DE" sz="2000" b="1" dirty="0" smtClean="0"/>
              <a:t> </a:t>
            </a:r>
            <a:r>
              <a:rPr lang="de-DE" sz="2000" b="1" dirty="0" err="1" smtClean="0"/>
              <a:t>disturbed</a:t>
            </a:r>
            <a:r>
              <a:rPr lang="de-DE" sz="2000" b="1" dirty="0" smtClean="0"/>
              <a:t> </a:t>
            </a:r>
            <a:r>
              <a:rPr lang="de-DE" sz="2000" dirty="0" err="1" smtClean="0"/>
              <a:t>by</a:t>
            </a:r>
            <a:r>
              <a:rPr lang="de-DE" sz="2000" dirty="0" smtClean="0"/>
              <a:t> </a:t>
            </a:r>
            <a:r>
              <a:rPr lang="de-DE" sz="2000" dirty="0" err="1" smtClean="0"/>
              <a:t>two</a:t>
            </a:r>
            <a:r>
              <a:rPr lang="de-DE" sz="2000" dirty="0" smtClean="0"/>
              <a:t> </a:t>
            </a:r>
            <a:r>
              <a:rPr lang="de-DE" sz="2000" dirty="0" err="1" smtClean="0"/>
              <a:t>major</a:t>
            </a:r>
            <a:r>
              <a:rPr lang="de-DE" sz="2000" dirty="0" smtClean="0"/>
              <a:t> </a:t>
            </a:r>
            <a:r>
              <a:rPr lang="de-DE" sz="2000" dirty="0" err="1" smtClean="0"/>
              <a:t>interventions</a:t>
            </a:r>
            <a:r>
              <a:rPr lang="de-DE" sz="2000" dirty="0" smtClean="0"/>
              <a:t>:</a:t>
            </a:r>
          </a:p>
          <a:p>
            <a:pPr lvl="1"/>
            <a:r>
              <a:rPr lang="de-DE" sz="1800" dirty="0" smtClean="0">
                <a:solidFill>
                  <a:schemeClr val="bg2"/>
                </a:solidFill>
              </a:rPr>
              <a:t>Farakka Barrage created by India in 1975  </a:t>
            </a:r>
          </a:p>
          <a:p>
            <a:pPr lvl="1"/>
            <a:r>
              <a:rPr lang="de-DE" sz="1800" dirty="0" smtClean="0">
                <a:solidFill>
                  <a:schemeClr val="bg2"/>
                </a:solidFill>
              </a:rPr>
              <a:t>Coastal polders and their embankments in 60s and 70s.  </a:t>
            </a:r>
            <a:endParaRPr lang="de-DE" sz="1800" dirty="0">
              <a:solidFill>
                <a:schemeClr val="bg2"/>
              </a:solidFill>
            </a:endParaRPr>
          </a:p>
          <a:p>
            <a:pPr lvl="1">
              <a:buFont typeface="Wingdings" panose="05000000000000000000" pitchFamily="2" charset="2"/>
              <a:buChar char="à"/>
            </a:pPr>
            <a:endParaRPr lang="de-DE" sz="1800" dirty="0" smtClean="0">
              <a:sym typeface="Wingdings" panose="05000000000000000000" pitchFamily="2" charset="2"/>
            </a:endParaRPr>
          </a:p>
          <a:p>
            <a:pPr lvl="1">
              <a:buFont typeface="Wingdings" panose="05000000000000000000" pitchFamily="2" charset="2"/>
              <a:buChar char="à"/>
            </a:pPr>
            <a:r>
              <a:rPr lang="de-DE" sz="1800" dirty="0" smtClean="0">
                <a:sym typeface="Wingdings" panose="05000000000000000000" pitchFamily="2" charset="2"/>
              </a:rPr>
              <a:t>Consequences: strongly reduced river dynamics‚ water logging in the southwest, impacting livelihoods of 1-10 million people.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80719-99AA-4F4C-9EE0-301A8A7C8DED}" type="slidenum">
              <a:rPr lang="de-DE" smtClean="0"/>
              <a:pPr/>
              <a:t>13</a:t>
            </a:fld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1804866" y="3938049"/>
            <a:ext cx="6984776" cy="1318419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 smtClean="0"/>
              <a:t>Limits of engineering strategies are increasingly experienced in the South-West</a:t>
            </a:r>
            <a:endParaRPr lang="de-DE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79512" y="4023896"/>
            <a:ext cx="1336552" cy="1172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576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80719-99AA-4F4C-9EE0-301A8A7C8DED}" type="slidenum">
              <a:rPr lang="de-DE" smtClean="0"/>
              <a:pPr/>
              <a:t>14</a:t>
            </a:fld>
            <a:endParaRPr lang="de-DE"/>
          </a:p>
        </p:txBody>
      </p:sp>
      <p:pic>
        <p:nvPicPr>
          <p:cNvPr id="7" name="Picture 4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63"/>
            <a:ext cx="6732239" cy="6985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feld 7"/>
          <p:cNvSpPr txBox="1"/>
          <p:nvPr/>
        </p:nvSpPr>
        <p:spPr>
          <a:xfrm>
            <a:off x="5850504" y="1878157"/>
            <a:ext cx="3240360" cy="1631216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2000" dirty="0" err="1" smtClean="0"/>
              <a:t>Impacted</a:t>
            </a:r>
            <a:r>
              <a:rPr lang="de-DE" sz="2000" dirty="0" smtClean="0"/>
              <a:t> </a:t>
            </a:r>
            <a:r>
              <a:rPr lang="de-DE" sz="2000" dirty="0" err="1" smtClean="0"/>
              <a:t>livelihoods</a:t>
            </a:r>
            <a:endParaRPr lang="de-DE" sz="2000" dirty="0" smtClean="0"/>
          </a:p>
          <a:p>
            <a:r>
              <a:rPr lang="de-DE" sz="2000" dirty="0" smtClean="0"/>
              <a:t>#1: </a:t>
            </a:r>
            <a:r>
              <a:rPr lang="de-DE" sz="2000" dirty="0" err="1" smtClean="0"/>
              <a:t>we</a:t>
            </a:r>
            <a:r>
              <a:rPr lang="de-DE" sz="2000" dirty="0" smtClean="0"/>
              <a:t> </a:t>
            </a:r>
            <a:r>
              <a:rPr lang="de-DE" sz="2000" dirty="0" err="1" smtClean="0"/>
              <a:t>need</a:t>
            </a:r>
            <a:r>
              <a:rPr lang="de-DE" sz="2000" dirty="0" smtClean="0"/>
              <a:t> TRM</a:t>
            </a:r>
          </a:p>
          <a:p>
            <a:r>
              <a:rPr lang="de-DE" sz="2000" dirty="0" smtClean="0"/>
              <a:t>#2: </a:t>
            </a:r>
            <a:r>
              <a:rPr lang="de-DE" sz="2000" dirty="0" err="1" smtClean="0"/>
              <a:t>dredging</a:t>
            </a:r>
            <a:r>
              <a:rPr lang="de-DE" sz="2000" dirty="0" smtClean="0"/>
              <a:t> </a:t>
            </a:r>
            <a:r>
              <a:rPr lang="de-DE" sz="2000" dirty="0" err="1" smtClean="0"/>
              <a:t>is</a:t>
            </a:r>
            <a:r>
              <a:rPr lang="de-DE" sz="2000" dirty="0" smtClean="0"/>
              <a:t> </a:t>
            </a:r>
            <a:r>
              <a:rPr lang="de-DE" sz="2000" dirty="0" err="1" smtClean="0"/>
              <a:t>useless</a:t>
            </a:r>
            <a:endParaRPr lang="de-DE" sz="2000" dirty="0" smtClean="0"/>
          </a:p>
          <a:p>
            <a:r>
              <a:rPr lang="de-DE" sz="2000" dirty="0" smtClean="0"/>
              <a:t>#3: </a:t>
            </a:r>
            <a:r>
              <a:rPr lang="de-DE" sz="2000" dirty="0" err="1" smtClean="0"/>
              <a:t>the</a:t>
            </a:r>
            <a:r>
              <a:rPr lang="de-DE" sz="2000" dirty="0" smtClean="0"/>
              <a:t> </a:t>
            </a:r>
            <a:r>
              <a:rPr lang="de-DE" sz="2000" dirty="0" err="1" smtClean="0"/>
              <a:t>dying</a:t>
            </a:r>
            <a:r>
              <a:rPr lang="de-DE" sz="2000" dirty="0" smtClean="0"/>
              <a:t> </a:t>
            </a:r>
            <a:r>
              <a:rPr lang="de-DE" sz="2000" dirty="0" err="1" smtClean="0"/>
              <a:t>Horihor</a:t>
            </a:r>
            <a:r>
              <a:rPr lang="de-DE" sz="2000" dirty="0" smtClean="0"/>
              <a:t> </a:t>
            </a:r>
            <a:r>
              <a:rPr lang="de-DE" sz="2000" dirty="0" err="1" smtClean="0"/>
              <a:t>river</a:t>
            </a:r>
            <a:endParaRPr lang="de-DE" sz="2000" dirty="0" smtClean="0"/>
          </a:p>
          <a:p>
            <a:r>
              <a:rPr lang="de-DE" sz="2000" dirty="0" smtClean="0"/>
              <a:t>#4: TRM </a:t>
            </a:r>
            <a:r>
              <a:rPr lang="de-DE" sz="2000" dirty="0" err="1" smtClean="0"/>
              <a:t>project</a:t>
            </a:r>
            <a:endParaRPr lang="de-DE" sz="2000" dirty="0"/>
          </a:p>
        </p:txBody>
      </p:sp>
      <p:sp>
        <p:nvSpPr>
          <p:cNvPr id="11" name="Textfeld 10"/>
          <p:cNvSpPr txBox="1"/>
          <p:nvPr/>
        </p:nvSpPr>
        <p:spPr>
          <a:xfrm>
            <a:off x="2490618" y="3435347"/>
            <a:ext cx="15682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smtClean="0">
                <a:solidFill>
                  <a:schemeClr val="bg1"/>
                </a:solidFill>
              </a:rPr>
              <a:t>Polder 23 </a:t>
            </a:r>
            <a:r>
              <a:rPr lang="de-DE" sz="1400" dirty="0" err="1" smtClean="0">
                <a:solidFill>
                  <a:schemeClr val="bg1"/>
                </a:solidFill>
              </a:rPr>
              <a:t>and</a:t>
            </a:r>
            <a:r>
              <a:rPr lang="de-DE" sz="1400" dirty="0" smtClean="0">
                <a:solidFill>
                  <a:schemeClr val="bg1"/>
                </a:solidFill>
              </a:rPr>
              <a:t> 30</a:t>
            </a:r>
            <a:endParaRPr lang="de-DE" sz="1400" dirty="0">
              <a:solidFill>
                <a:schemeClr val="bg1"/>
              </a:solidFill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6948264" y="4009628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 smtClean="0"/>
              <a:t>Scale</a:t>
            </a:r>
            <a:r>
              <a:rPr lang="de-DE" dirty="0" smtClean="0"/>
              <a:t>: ~40 km </a:t>
            </a:r>
            <a:r>
              <a:rPr lang="de-DE" dirty="0" err="1" smtClean="0"/>
              <a:t>from</a:t>
            </a:r>
            <a:r>
              <a:rPr lang="de-DE" dirty="0" smtClean="0"/>
              <a:t> </a:t>
            </a:r>
            <a:r>
              <a:rPr lang="de-DE" dirty="0" err="1" smtClean="0"/>
              <a:t>point</a:t>
            </a:r>
            <a:r>
              <a:rPr lang="de-DE" dirty="0" smtClean="0"/>
              <a:t> 1 </a:t>
            </a:r>
            <a:r>
              <a:rPr lang="de-DE" dirty="0" err="1" smtClean="0"/>
              <a:t>to</a:t>
            </a:r>
            <a:r>
              <a:rPr lang="de-DE" dirty="0" smtClean="0"/>
              <a:t> 4</a:t>
            </a:r>
            <a:endParaRPr lang="de-DE" dirty="0"/>
          </a:p>
        </p:txBody>
      </p:sp>
      <p:cxnSp>
        <p:nvCxnSpPr>
          <p:cNvPr id="15" name="Gerade Verbindung mit Pfeil 14"/>
          <p:cNvCxnSpPr/>
          <p:nvPr/>
        </p:nvCxnSpPr>
        <p:spPr>
          <a:xfrm flipH="1" flipV="1">
            <a:off x="2195736" y="3361556"/>
            <a:ext cx="267867" cy="1475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mit Pfeil 17"/>
          <p:cNvCxnSpPr/>
          <p:nvPr/>
        </p:nvCxnSpPr>
        <p:spPr>
          <a:xfrm flipH="1" flipV="1">
            <a:off x="3037870" y="2763128"/>
            <a:ext cx="742042" cy="6185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4694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80719-99AA-4F4C-9EE0-301A8A7C8DED}" type="slidenum">
              <a:rPr lang="de-DE" smtClean="0"/>
              <a:pPr/>
              <a:t>15</a:t>
            </a:fld>
            <a:endParaRPr lang="de-DE"/>
          </a:p>
        </p:txBody>
      </p:sp>
      <p:pic>
        <p:nvPicPr>
          <p:cNvPr id="7" name="Picture 1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7641" y="-454868"/>
            <a:ext cx="6042021" cy="453135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8" name="TextBox 37"/>
          <p:cNvSpPr txBox="1">
            <a:spLocks noChangeArrowheads="1"/>
          </p:cNvSpPr>
          <p:nvPr/>
        </p:nvSpPr>
        <p:spPr bwMode="auto">
          <a:xfrm rot="21249315">
            <a:off x="976082" y="3738272"/>
            <a:ext cx="6058291" cy="14465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tabLst>
                <a:tab pos="2601913" algn="l"/>
              </a:tabLst>
            </a:pPr>
            <a:r>
              <a:rPr lang="nl-NL" altLang="en-US" sz="2200" b="1" dirty="0"/>
              <a:t>#1 Water logging: </a:t>
            </a:r>
            <a:r>
              <a:rPr lang="nl-NL" altLang="en-US" sz="2200" b="1" dirty="0" smtClean="0"/>
              <a:t>Farmers loose 50% rice crops, primary </a:t>
            </a:r>
            <a:r>
              <a:rPr lang="nl-NL" altLang="en-US" sz="2200" b="1" dirty="0"/>
              <a:t>school closed for 2 months. </a:t>
            </a:r>
            <a:r>
              <a:rPr lang="nl-NL" altLang="en-US" sz="2200" dirty="0" err="1" smtClean="0"/>
              <a:t>Advocacy</a:t>
            </a:r>
            <a:r>
              <a:rPr lang="nl-NL" altLang="en-US" sz="2200" dirty="0" smtClean="0"/>
              <a:t> </a:t>
            </a:r>
            <a:r>
              <a:rPr lang="nl-NL" altLang="en-US" sz="2200" dirty="0"/>
              <a:t>to remove </a:t>
            </a:r>
            <a:r>
              <a:rPr lang="nl-NL" altLang="en-US" sz="2200" dirty="0" smtClean="0"/>
              <a:t>sluice </a:t>
            </a:r>
            <a:r>
              <a:rPr lang="nl-NL" altLang="en-US" sz="2200" dirty="0"/>
              <a:t>gate which is blocking river flow and sediment. </a:t>
            </a:r>
            <a:endParaRPr lang="en-GB" altLang="en-US" sz="2200" dirty="0"/>
          </a:p>
        </p:txBody>
      </p:sp>
    </p:spTree>
    <p:extLst>
      <p:ext uri="{BB962C8B-B14F-4D97-AF65-F5344CB8AC3E}">
        <p14:creationId xmlns:p14="http://schemas.microsoft.com/office/powerpoint/2010/main" val="1991063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80719-99AA-4F4C-9EE0-301A8A7C8DED}" type="slidenum">
              <a:rPr lang="de-DE" smtClean="0"/>
              <a:pPr/>
              <a:t>16</a:t>
            </a:fld>
            <a:endParaRPr lang="de-DE"/>
          </a:p>
        </p:txBody>
      </p:sp>
      <p:pic>
        <p:nvPicPr>
          <p:cNvPr id="7" name="Picture 1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46487" y="106529"/>
            <a:ext cx="6518578" cy="483920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8" name="TextBox 103"/>
          <p:cNvSpPr txBox="1">
            <a:spLocks noChangeArrowheads="1"/>
          </p:cNvSpPr>
          <p:nvPr/>
        </p:nvSpPr>
        <p:spPr bwMode="auto">
          <a:xfrm rot="21203078">
            <a:off x="1094276" y="3977183"/>
            <a:ext cx="7013817" cy="132343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nl-NL" altLang="en-US" sz="2000" b="1" dirty="0"/>
              <a:t>#2 Dredging at Bhobodaho sluice gate. </a:t>
            </a:r>
            <a:endParaRPr lang="nl-NL" altLang="en-US" sz="2000" b="1" dirty="0" smtClean="0"/>
          </a:p>
          <a:p>
            <a:r>
              <a:rPr lang="nl-NL" altLang="en-US" sz="2000" dirty="0" smtClean="0"/>
              <a:t>House </a:t>
            </a:r>
            <a:r>
              <a:rPr lang="nl-NL" altLang="en-US" sz="2000" dirty="0"/>
              <a:t>of </a:t>
            </a:r>
            <a:r>
              <a:rPr lang="nl-NL" altLang="en-US" sz="2000" dirty="0" smtClean="0"/>
              <a:t>gate </a:t>
            </a:r>
            <a:r>
              <a:rPr lang="nl-NL" altLang="en-US" sz="2000" dirty="0"/>
              <a:t>operator </a:t>
            </a:r>
            <a:r>
              <a:rPr lang="nl-NL" altLang="en-US" sz="2000" dirty="0" err="1" smtClean="0"/>
              <a:t>covered</a:t>
            </a:r>
            <a:r>
              <a:rPr lang="nl-NL" altLang="en-US" sz="2000" dirty="0" smtClean="0"/>
              <a:t> </a:t>
            </a:r>
            <a:r>
              <a:rPr lang="nl-NL" altLang="en-US" sz="2000" dirty="0"/>
              <a:t>in mud. </a:t>
            </a:r>
            <a:endParaRPr lang="nl-NL" altLang="en-US" sz="2000" dirty="0" smtClean="0"/>
          </a:p>
          <a:p>
            <a:r>
              <a:rPr lang="nl-NL" altLang="en-US" sz="2000" dirty="0" err="1" smtClean="0"/>
              <a:t>Locals</a:t>
            </a:r>
            <a:r>
              <a:rPr lang="nl-NL" altLang="en-US" sz="2000" dirty="0" smtClean="0"/>
              <a:t> </a:t>
            </a:r>
            <a:r>
              <a:rPr lang="nl-NL" altLang="en-US" sz="2000" dirty="0"/>
              <a:t>about the dredging “half the money disappears, and due to siltation dredging is undone within one month”.</a:t>
            </a:r>
            <a:endParaRPr lang="en-GB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87582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80719-99AA-4F4C-9EE0-301A8A7C8DED}" type="slidenum">
              <a:rPr lang="de-DE" smtClean="0"/>
              <a:pPr/>
              <a:t>17</a:t>
            </a:fld>
            <a:endParaRPr lang="de-DE"/>
          </a:p>
        </p:txBody>
      </p:sp>
      <p:pic>
        <p:nvPicPr>
          <p:cNvPr id="7" name="Picture 3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3568" y="131475"/>
            <a:ext cx="6524510" cy="489321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8" name="TextBox 104"/>
          <p:cNvSpPr txBox="1">
            <a:spLocks noChangeArrowheads="1"/>
          </p:cNvSpPr>
          <p:nvPr/>
        </p:nvSpPr>
        <p:spPr bwMode="auto">
          <a:xfrm rot="21237132">
            <a:off x="987145" y="4099426"/>
            <a:ext cx="5040265" cy="10156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nl-NL" altLang="en-US" sz="2000" b="1" dirty="0"/>
              <a:t>#3 </a:t>
            </a:r>
            <a:r>
              <a:rPr lang="nl-NL" altLang="en-US" sz="2000" b="1" dirty="0" err="1"/>
              <a:t>Siltation</a:t>
            </a:r>
            <a:r>
              <a:rPr lang="nl-NL" altLang="en-US" sz="2000" b="1" dirty="0"/>
              <a:t> of </a:t>
            </a:r>
            <a:r>
              <a:rPr lang="nl-NL" altLang="en-US" sz="2000" b="1" dirty="0" err="1"/>
              <a:t>Horihor</a:t>
            </a:r>
            <a:r>
              <a:rPr lang="nl-NL" altLang="en-US" sz="2000" b="1" dirty="0"/>
              <a:t> River. </a:t>
            </a:r>
            <a:r>
              <a:rPr lang="nl-NL" altLang="en-US" sz="2000" dirty="0"/>
              <a:t>(New) land on </a:t>
            </a:r>
            <a:r>
              <a:rPr lang="nl-NL" altLang="en-US" sz="2000" dirty="0" err="1"/>
              <a:t>silted</a:t>
            </a:r>
            <a:r>
              <a:rPr lang="nl-NL" altLang="en-US" sz="2000" dirty="0"/>
              <a:t> </a:t>
            </a:r>
            <a:r>
              <a:rPr lang="nl-NL" altLang="en-US" sz="2000" dirty="0" err="1"/>
              <a:t>river</a:t>
            </a:r>
            <a:r>
              <a:rPr lang="nl-NL" altLang="en-US" sz="2000" dirty="0"/>
              <a:t> bank is </a:t>
            </a:r>
            <a:r>
              <a:rPr lang="nl-NL" altLang="en-US" sz="2000" dirty="0" err="1"/>
              <a:t>grabbed</a:t>
            </a:r>
            <a:r>
              <a:rPr lang="nl-NL" altLang="en-US" sz="2000" dirty="0"/>
              <a:t> </a:t>
            </a:r>
            <a:r>
              <a:rPr lang="nl-NL" altLang="en-US" sz="2000" dirty="0" err="1"/>
              <a:t>by</a:t>
            </a:r>
            <a:r>
              <a:rPr lang="nl-NL" altLang="en-US" sz="2000" dirty="0"/>
              <a:t> </a:t>
            </a:r>
            <a:r>
              <a:rPr lang="nl-NL" altLang="en-US" sz="2000" dirty="0" err="1"/>
              <a:t>local</a:t>
            </a:r>
            <a:r>
              <a:rPr lang="nl-NL" altLang="en-US" sz="2000" dirty="0"/>
              <a:t> elites.</a:t>
            </a:r>
            <a:endParaRPr lang="en-GB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583365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sz="2000" b="1" dirty="0" err="1" smtClean="0">
                <a:sym typeface="Wingdings" panose="05000000000000000000" pitchFamily="2" charset="2"/>
              </a:rPr>
              <a:t>Tidal</a:t>
            </a:r>
            <a:r>
              <a:rPr lang="de-DE" sz="2000" b="1" dirty="0" smtClean="0">
                <a:sym typeface="Wingdings" panose="05000000000000000000" pitchFamily="2" charset="2"/>
              </a:rPr>
              <a:t> </a:t>
            </a:r>
            <a:r>
              <a:rPr lang="de-DE" sz="2000" b="1" dirty="0" err="1">
                <a:sym typeface="Wingdings" panose="05000000000000000000" pitchFamily="2" charset="2"/>
              </a:rPr>
              <a:t>river</a:t>
            </a:r>
            <a:r>
              <a:rPr lang="de-DE" sz="2000" b="1" dirty="0">
                <a:sym typeface="Wingdings" panose="05000000000000000000" pitchFamily="2" charset="2"/>
              </a:rPr>
              <a:t> </a:t>
            </a:r>
            <a:r>
              <a:rPr lang="de-DE" sz="2000" b="1" dirty="0" err="1">
                <a:sym typeface="Wingdings" panose="05000000000000000000" pitchFamily="2" charset="2"/>
              </a:rPr>
              <a:t>management</a:t>
            </a:r>
            <a:r>
              <a:rPr lang="de-DE" sz="2000" b="1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is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advocated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by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some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as</a:t>
            </a:r>
            <a:r>
              <a:rPr lang="de-DE" sz="2000" dirty="0">
                <a:sym typeface="Wingdings" panose="05000000000000000000" pitchFamily="2" charset="2"/>
              </a:rPr>
              <a:t> a </a:t>
            </a:r>
            <a:r>
              <a:rPr lang="de-DE" sz="2000" dirty="0" err="1">
                <a:sym typeface="Wingdings" panose="05000000000000000000" pitchFamily="2" charset="2"/>
              </a:rPr>
              <a:t>more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natural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strategy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to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restore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 smtClean="0">
                <a:sym typeface="Wingdings" panose="05000000000000000000" pitchFamily="2" charset="2"/>
              </a:rPr>
              <a:t>river</a:t>
            </a:r>
            <a:r>
              <a:rPr lang="de-DE" sz="2000" dirty="0" smtClean="0">
                <a:sym typeface="Wingdings" panose="05000000000000000000" pitchFamily="2" charset="2"/>
              </a:rPr>
              <a:t> </a:t>
            </a:r>
            <a:r>
              <a:rPr lang="de-DE" sz="2000" dirty="0" err="1" smtClean="0">
                <a:sym typeface="Wingdings" panose="05000000000000000000" pitchFamily="2" charset="2"/>
              </a:rPr>
              <a:t>dynamics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 smtClean="0">
                <a:sym typeface="Wingdings" panose="05000000000000000000" pitchFamily="2" charset="2"/>
              </a:rPr>
              <a:t>and</a:t>
            </a:r>
            <a:r>
              <a:rPr lang="de-DE" sz="2000" dirty="0" smtClean="0">
                <a:sym typeface="Wingdings" panose="05000000000000000000" pitchFamily="2" charset="2"/>
              </a:rPr>
              <a:t> </a:t>
            </a:r>
            <a:r>
              <a:rPr lang="de-DE" sz="2000" dirty="0" err="1" smtClean="0">
                <a:sym typeface="Wingdings" panose="05000000000000000000" pitchFamily="2" charset="2"/>
              </a:rPr>
              <a:t>overcome</a:t>
            </a:r>
            <a:r>
              <a:rPr lang="de-DE" sz="2000" dirty="0" smtClean="0">
                <a:sym typeface="Wingdings" panose="05000000000000000000" pitchFamily="2" charset="2"/>
              </a:rPr>
              <a:t> </a:t>
            </a:r>
            <a:r>
              <a:rPr lang="de-DE" sz="2000" dirty="0" err="1" smtClean="0">
                <a:sym typeface="Wingdings" panose="05000000000000000000" pitchFamily="2" charset="2"/>
              </a:rPr>
              <a:t>water</a:t>
            </a:r>
            <a:r>
              <a:rPr lang="de-DE" sz="2000" dirty="0" smtClean="0">
                <a:sym typeface="Wingdings" panose="05000000000000000000" pitchFamily="2" charset="2"/>
              </a:rPr>
              <a:t> </a:t>
            </a:r>
            <a:r>
              <a:rPr lang="de-DE" sz="2000" dirty="0" err="1" smtClean="0">
                <a:sym typeface="Wingdings" panose="05000000000000000000" pitchFamily="2" charset="2"/>
              </a:rPr>
              <a:t>logging</a:t>
            </a:r>
            <a:r>
              <a:rPr lang="de-DE" sz="2000" dirty="0" smtClean="0">
                <a:sym typeface="Wingdings" panose="05000000000000000000" pitchFamily="2" charset="2"/>
              </a:rPr>
              <a:t> in </a:t>
            </a:r>
            <a:r>
              <a:rPr lang="de-DE" sz="2000" dirty="0" err="1" smtClean="0">
                <a:sym typeface="Wingdings" panose="05000000000000000000" pitchFamily="2" charset="2"/>
              </a:rPr>
              <a:t>low-lying</a:t>
            </a:r>
            <a:r>
              <a:rPr lang="de-DE" sz="2000" dirty="0" smtClean="0">
                <a:sym typeface="Wingdings" panose="05000000000000000000" pitchFamily="2" charset="2"/>
              </a:rPr>
              <a:t> </a:t>
            </a:r>
            <a:r>
              <a:rPr lang="de-DE" sz="2000" dirty="0" err="1" smtClean="0">
                <a:sym typeface="Wingdings" panose="05000000000000000000" pitchFamily="2" charset="2"/>
              </a:rPr>
              <a:t>areas</a:t>
            </a:r>
            <a:r>
              <a:rPr lang="de-DE" sz="2000" dirty="0" smtClean="0">
                <a:sym typeface="Wingdings" panose="05000000000000000000" pitchFamily="2" charset="2"/>
              </a:rPr>
              <a:t>, so-</a:t>
            </a:r>
            <a:r>
              <a:rPr lang="de-DE" sz="2000" dirty="0" err="1" smtClean="0">
                <a:sym typeface="Wingdings" panose="05000000000000000000" pitchFamily="2" charset="2"/>
              </a:rPr>
              <a:t>called</a:t>
            </a:r>
            <a:r>
              <a:rPr lang="de-DE" sz="2000" dirty="0" smtClean="0">
                <a:sym typeface="Wingdings" panose="05000000000000000000" pitchFamily="2" charset="2"/>
              </a:rPr>
              <a:t> </a:t>
            </a:r>
            <a:r>
              <a:rPr lang="de-DE" sz="2000" dirty="0" err="1" smtClean="0">
                <a:sym typeface="Wingdings" panose="05000000000000000000" pitchFamily="2" charset="2"/>
              </a:rPr>
              <a:t>beels</a:t>
            </a:r>
            <a:r>
              <a:rPr lang="de-DE" sz="2000" dirty="0" smtClean="0">
                <a:sym typeface="Wingdings" panose="05000000000000000000" pitchFamily="2" charset="2"/>
              </a:rPr>
              <a:t>.</a:t>
            </a:r>
          </a:p>
          <a:p>
            <a:endParaRPr lang="de-DE" sz="20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de-DE" sz="1800" dirty="0" err="1" smtClean="0">
                <a:sym typeface="Wingdings" panose="05000000000000000000" pitchFamily="2" charset="2"/>
              </a:rPr>
              <a:t>Several</a:t>
            </a:r>
            <a:r>
              <a:rPr lang="de-DE" sz="1800" dirty="0" smtClean="0">
                <a:sym typeface="Wingdings" panose="05000000000000000000" pitchFamily="2" charset="2"/>
              </a:rPr>
              <a:t> TRM </a:t>
            </a:r>
            <a:r>
              <a:rPr lang="de-DE" sz="1800" dirty="0" err="1" smtClean="0">
                <a:sym typeface="Wingdings" panose="05000000000000000000" pitchFamily="2" charset="2"/>
              </a:rPr>
              <a:t>projects</a:t>
            </a:r>
            <a:r>
              <a:rPr lang="de-DE" sz="1800" dirty="0" smtClean="0">
                <a:sym typeface="Wingdings" panose="05000000000000000000" pitchFamily="2" charset="2"/>
              </a:rPr>
              <a:t> </a:t>
            </a:r>
            <a:r>
              <a:rPr lang="de-DE" sz="1800" dirty="0" err="1" smtClean="0">
                <a:sym typeface="Wingdings" panose="05000000000000000000" pitchFamily="2" charset="2"/>
              </a:rPr>
              <a:t>have</a:t>
            </a:r>
            <a:r>
              <a:rPr lang="de-DE" sz="1800" dirty="0" smtClean="0">
                <a:sym typeface="Wingdings" panose="05000000000000000000" pitchFamily="2" charset="2"/>
              </a:rPr>
              <a:t> </a:t>
            </a:r>
            <a:r>
              <a:rPr lang="de-DE" sz="1800" dirty="0" err="1" smtClean="0">
                <a:sym typeface="Wingdings" panose="05000000000000000000" pitchFamily="2" charset="2"/>
              </a:rPr>
              <a:t>been</a:t>
            </a:r>
            <a:r>
              <a:rPr lang="de-DE" sz="1800" dirty="0" smtClean="0">
                <a:sym typeface="Wingdings" panose="05000000000000000000" pitchFamily="2" charset="2"/>
              </a:rPr>
              <a:t> </a:t>
            </a:r>
          </a:p>
          <a:p>
            <a:pPr marL="0" indent="0">
              <a:buNone/>
            </a:pPr>
            <a:r>
              <a:rPr lang="de-DE" sz="1800" dirty="0" err="1">
                <a:sym typeface="Wingdings" panose="05000000000000000000" pitchFamily="2" charset="2"/>
              </a:rPr>
              <a:t>u</a:t>
            </a:r>
            <a:r>
              <a:rPr lang="de-DE" sz="1800" dirty="0" err="1" smtClean="0">
                <a:sym typeface="Wingdings" panose="05000000000000000000" pitchFamily="2" charset="2"/>
              </a:rPr>
              <a:t>ndertaken</a:t>
            </a:r>
            <a:r>
              <a:rPr lang="de-DE" sz="1800" dirty="0" smtClean="0">
                <a:sym typeface="Wingdings" panose="05000000000000000000" pitchFamily="2" charset="2"/>
              </a:rPr>
              <a:t> </a:t>
            </a:r>
            <a:r>
              <a:rPr lang="de-DE" sz="1800" dirty="0" err="1" smtClean="0">
                <a:sym typeface="Wingdings" panose="05000000000000000000" pitchFamily="2" charset="2"/>
              </a:rPr>
              <a:t>along</a:t>
            </a:r>
            <a:r>
              <a:rPr lang="de-DE" sz="1800" dirty="0" smtClean="0">
                <a:sym typeface="Wingdings" panose="05000000000000000000" pitchFamily="2" charset="2"/>
              </a:rPr>
              <a:t> </a:t>
            </a:r>
            <a:r>
              <a:rPr lang="de-DE" sz="1800" dirty="0" err="1" smtClean="0">
                <a:sym typeface="Wingdings" panose="05000000000000000000" pitchFamily="2" charset="2"/>
              </a:rPr>
              <a:t>the</a:t>
            </a:r>
            <a:r>
              <a:rPr lang="de-DE" sz="1800" dirty="0" smtClean="0">
                <a:sym typeface="Wingdings" panose="05000000000000000000" pitchFamily="2" charset="2"/>
              </a:rPr>
              <a:t> </a:t>
            </a:r>
            <a:r>
              <a:rPr lang="de-DE" sz="1800" dirty="0" err="1" smtClean="0">
                <a:sym typeface="Wingdings" panose="05000000000000000000" pitchFamily="2" charset="2"/>
              </a:rPr>
              <a:t>south</a:t>
            </a:r>
            <a:r>
              <a:rPr lang="de-DE" sz="1800" dirty="0" smtClean="0">
                <a:sym typeface="Wingdings" panose="05000000000000000000" pitchFamily="2" charset="2"/>
              </a:rPr>
              <a:t>-west </a:t>
            </a:r>
          </a:p>
          <a:p>
            <a:pPr marL="0" indent="0">
              <a:buNone/>
            </a:pPr>
            <a:r>
              <a:rPr lang="de-DE" sz="1800" dirty="0" err="1" smtClean="0">
                <a:sym typeface="Wingdings" panose="05000000000000000000" pitchFamily="2" charset="2"/>
              </a:rPr>
              <a:t>tidal</a:t>
            </a:r>
            <a:r>
              <a:rPr lang="de-DE" sz="1800" dirty="0" smtClean="0">
                <a:sym typeface="Wingdings" panose="05000000000000000000" pitchFamily="2" charset="2"/>
              </a:rPr>
              <a:t> </a:t>
            </a:r>
            <a:r>
              <a:rPr lang="de-DE" sz="1800" dirty="0" err="1" smtClean="0">
                <a:sym typeface="Wingdings" panose="05000000000000000000" pitchFamily="2" charset="2"/>
              </a:rPr>
              <a:t>rivers</a:t>
            </a:r>
            <a:r>
              <a:rPr lang="de-DE" sz="1800" dirty="0" smtClean="0">
                <a:sym typeface="Wingdings" panose="05000000000000000000" pitchFamily="2" charset="2"/>
              </a:rPr>
              <a:t>, formal </a:t>
            </a:r>
            <a:r>
              <a:rPr lang="de-DE" sz="1800" dirty="0" err="1" smtClean="0">
                <a:sym typeface="Wingdings" panose="05000000000000000000" pitchFamily="2" charset="2"/>
              </a:rPr>
              <a:t>and</a:t>
            </a:r>
            <a:r>
              <a:rPr lang="de-DE" sz="1800" dirty="0" smtClean="0">
                <a:sym typeface="Wingdings" panose="05000000000000000000" pitchFamily="2" charset="2"/>
              </a:rPr>
              <a:t> informal. </a:t>
            </a:r>
          </a:p>
          <a:p>
            <a:pPr marL="0" indent="0">
              <a:buNone/>
            </a:pPr>
            <a:r>
              <a:rPr lang="de-DE" sz="1600" dirty="0" err="1" smtClean="0">
                <a:sym typeface="Wingdings" panose="05000000000000000000" pitchFamily="2" charset="2"/>
              </a:rPr>
              <a:t>Overview</a:t>
            </a:r>
            <a:r>
              <a:rPr lang="de-DE" sz="1600" dirty="0" smtClean="0">
                <a:sym typeface="Wingdings" panose="05000000000000000000" pitchFamily="2" charset="2"/>
              </a:rPr>
              <a:t>: </a:t>
            </a:r>
            <a:r>
              <a:rPr lang="de-DE" sz="1600" dirty="0" err="1" smtClean="0">
                <a:sym typeface="Wingdings" panose="05000000000000000000" pitchFamily="2" charset="2"/>
              </a:rPr>
              <a:t>Mutahara</a:t>
            </a:r>
            <a:r>
              <a:rPr lang="de-DE" sz="1600" dirty="0" smtClean="0">
                <a:sym typeface="Wingdings" panose="05000000000000000000" pitchFamily="2" charset="2"/>
              </a:rPr>
              <a:t>, 2018. </a:t>
            </a:r>
            <a:r>
              <a:rPr lang="de-DE" sz="1400" dirty="0" smtClean="0">
                <a:sym typeface="Wingdings" panose="05000000000000000000" pitchFamily="2" charset="2"/>
              </a:rPr>
              <a:t> </a:t>
            </a:r>
            <a:endParaRPr lang="de-DE" sz="200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80719-99AA-4F4C-9EE0-301A8A7C8DED}" type="slidenum">
              <a:rPr lang="de-DE" smtClean="0"/>
              <a:pPr/>
              <a:t>18</a:t>
            </a:fld>
            <a:endParaRPr lang="de-DE"/>
          </a:p>
        </p:txBody>
      </p:sp>
      <p:pic>
        <p:nvPicPr>
          <p:cNvPr id="7" name="Inhaltsplatzhalter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07000" y="2134867"/>
            <a:ext cx="4773512" cy="3580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66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8314" y="3980632"/>
            <a:ext cx="3383606" cy="1741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9211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err="1" smtClean="0"/>
              <a:t>Conceptual</a:t>
            </a:r>
            <a:r>
              <a:rPr lang="de-DE" dirty="0" smtClean="0"/>
              <a:t> </a:t>
            </a:r>
            <a:r>
              <a:rPr lang="de-DE" dirty="0" err="1" smtClean="0"/>
              <a:t>figure</a:t>
            </a:r>
            <a:r>
              <a:rPr lang="de-DE" dirty="0" smtClean="0"/>
              <a:t> TRM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80719-99AA-4F4C-9EE0-301A8A7C8DED}" type="slidenum">
              <a:rPr lang="de-DE" smtClean="0"/>
              <a:pPr/>
              <a:t>19</a:t>
            </a:fld>
            <a:endParaRPr lang="de-DE"/>
          </a:p>
        </p:txBody>
      </p:sp>
      <p:pic>
        <p:nvPicPr>
          <p:cNvPr id="7" name="Picture 1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534" y="1172856"/>
            <a:ext cx="7556898" cy="44826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hteckige Legende 7"/>
          <p:cNvSpPr/>
          <p:nvPr/>
        </p:nvSpPr>
        <p:spPr>
          <a:xfrm>
            <a:off x="5076056" y="110515"/>
            <a:ext cx="2689374" cy="994783"/>
          </a:xfrm>
          <a:prstGeom prst="wedgeRectCallout">
            <a:avLst>
              <a:gd name="adj1" fmla="val -47883"/>
              <a:gd name="adj2" fmla="val 9697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Elevation </a:t>
            </a:r>
            <a:r>
              <a:rPr lang="de-DE" dirty="0" err="1" smtClean="0"/>
              <a:t>gain</a:t>
            </a:r>
            <a:r>
              <a:rPr lang="de-DE" dirty="0" smtClean="0"/>
              <a:t> 1-3 </a:t>
            </a:r>
            <a:r>
              <a:rPr lang="de-DE" dirty="0" err="1" smtClean="0"/>
              <a:t>meters</a:t>
            </a:r>
            <a:r>
              <a:rPr lang="de-DE" dirty="0"/>
              <a:t> </a:t>
            </a:r>
            <a:r>
              <a:rPr lang="de-DE" dirty="0" err="1" smtClean="0"/>
              <a:t>over</a:t>
            </a:r>
            <a:r>
              <a:rPr lang="de-DE" dirty="0" smtClean="0"/>
              <a:t> ~5 </a:t>
            </a:r>
            <a:r>
              <a:rPr lang="de-DE" dirty="0" err="1" smtClean="0"/>
              <a:t>years</a:t>
            </a:r>
            <a:r>
              <a:rPr lang="de-DE" dirty="0" smtClean="0"/>
              <a:t> 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50107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de-DE"/>
          </a:p>
        </p:txBody>
      </p:sp>
      <p:pic>
        <p:nvPicPr>
          <p:cNvPr id="8" name="Inhaltsplatzhalter 7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3790" y="0"/>
            <a:ext cx="8646230" cy="5746141"/>
          </a:xfrm>
        </p:spPr>
      </p:pic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80719-99AA-4F4C-9EE0-301A8A7C8DED}" type="slidenum">
              <a:rPr lang="de-DE" smtClean="0"/>
              <a:pPr/>
              <a:t>20</a:t>
            </a:fld>
            <a:endParaRPr lang="de-DE"/>
          </a:p>
        </p:txBody>
      </p:sp>
      <p:sp>
        <p:nvSpPr>
          <p:cNvPr id="7" name="Rechteckige Legende 6"/>
          <p:cNvSpPr/>
          <p:nvPr/>
        </p:nvSpPr>
        <p:spPr>
          <a:xfrm>
            <a:off x="5076056" y="110515"/>
            <a:ext cx="2401342" cy="1306825"/>
          </a:xfrm>
          <a:prstGeom prst="wedgeRectCallout">
            <a:avLst>
              <a:gd name="adj1" fmla="val -29409"/>
              <a:gd name="adj2" fmla="val 7410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…</a:t>
            </a:r>
            <a:r>
              <a:rPr lang="de-DE" dirty="0" err="1" smtClean="0"/>
              <a:t>people</a:t>
            </a:r>
            <a:r>
              <a:rPr lang="de-DE" dirty="0" smtClean="0"/>
              <a:t> </a:t>
            </a:r>
            <a:r>
              <a:rPr lang="de-DE" dirty="0" err="1" smtClean="0"/>
              <a:t>have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abandon</a:t>
            </a:r>
            <a:r>
              <a:rPr lang="de-DE" dirty="0" smtClean="0"/>
              <a:t> </a:t>
            </a:r>
            <a:r>
              <a:rPr lang="de-DE" dirty="0" err="1" smtClean="0"/>
              <a:t>their</a:t>
            </a:r>
            <a:r>
              <a:rPr lang="de-DE" dirty="0" smtClean="0"/>
              <a:t> </a:t>
            </a:r>
            <a:r>
              <a:rPr lang="de-DE" dirty="0" err="1" smtClean="0"/>
              <a:t>land</a:t>
            </a:r>
            <a:r>
              <a:rPr lang="de-DE" dirty="0" smtClean="0"/>
              <a:t>, </a:t>
            </a:r>
            <a:r>
              <a:rPr lang="de-DE" dirty="0" err="1" smtClean="0"/>
              <a:t>making</a:t>
            </a:r>
            <a:r>
              <a:rPr lang="de-DE" dirty="0" smtClean="0"/>
              <a:t> </a:t>
            </a:r>
            <a:r>
              <a:rPr lang="de-DE" dirty="0" err="1" smtClean="0"/>
              <a:t>it</a:t>
            </a:r>
            <a:r>
              <a:rPr lang="de-DE" dirty="0" smtClean="0"/>
              <a:t> </a:t>
            </a:r>
            <a:r>
              <a:rPr lang="de-DE" dirty="0" err="1" smtClean="0"/>
              <a:t>difficult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implement</a:t>
            </a:r>
            <a:r>
              <a:rPr lang="de-DE" dirty="0" smtClean="0"/>
              <a:t> </a:t>
            </a:r>
            <a:endParaRPr lang="de-DE" dirty="0"/>
          </a:p>
        </p:txBody>
      </p:sp>
      <p:sp>
        <p:nvSpPr>
          <p:cNvPr id="9" name="Rechteckige Legende 8"/>
          <p:cNvSpPr/>
          <p:nvPr/>
        </p:nvSpPr>
        <p:spPr>
          <a:xfrm>
            <a:off x="514474" y="151966"/>
            <a:ext cx="2689374" cy="994783"/>
          </a:xfrm>
          <a:prstGeom prst="wedgeRectCallout">
            <a:avLst>
              <a:gd name="adj1" fmla="val 24878"/>
              <a:gd name="adj2" fmla="val 2803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Elevation </a:t>
            </a:r>
            <a:r>
              <a:rPr lang="de-DE" dirty="0" err="1" smtClean="0"/>
              <a:t>gain</a:t>
            </a:r>
            <a:r>
              <a:rPr lang="de-DE" dirty="0" smtClean="0"/>
              <a:t> 1-3 </a:t>
            </a:r>
            <a:r>
              <a:rPr lang="de-DE" dirty="0" err="1" smtClean="0"/>
              <a:t>meters</a:t>
            </a:r>
            <a:r>
              <a:rPr lang="de-DE" dirty="0"/>
              <a:t> </a:t>
            </a:r>
            <a:r>
              <a:rPr lang="de-DE" dirty="0" err="1" smtClean="0"/>
              <a:t>over</a:t>
            </a:r>
            <a:r>
              <a:rPr lang="de-DE" dirty="0" smtClean="0"/>
              <a:t> ~5 </a:t>
            </a:r>
            <a:r>
              <a:rPr lang="de-DE" dirty="0" err="1" smtClean="0"/>
              <a:t>years</a:t>
            </a:r>
            <a:r>
              <a:rPr lang="de-DE" dirty="0" smtClean="0"/>
              <a:t> but….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80208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2800" dirty="0" smtClean="0"/>
              <a:t>In </a:t>
            </a:r>
            <a:r>
              <a:rPr lang="de-DE" sz="2800" dirty="0" err="1" smtClean="0"/>
              <a:t>the</a:t>
            </a:r>
            <a:r>
              <a:rPr lang="de-DE" sz="2800" dirty="0" smtClean="0"/>
              <a:t> </a:t>
            </a:r>
            <a:r>
              <a:rPr lang="de-DE" sz="2800" dirty="0" err="1" smtClean="0"/>
              <a:t>region</a:t>
            </a:r>
            <a:r>
              <a:rPr lang="de-DE" sz="2800" dirty="0" smtClean="0"/>
              <a:t> </a:t>
            </a:r>
            <a:r>
              <a:rPr lang="de-DE" sz="2800" dirty="0" err="1" smtClean="0"/>
              <a:t>there</a:t>
            </a:r>
            <a:r>
              <a:rPr lang="de-DE" sz="2800" dirty="0" smtClean="0"/>
              <a:t> </a:t>
            </a:r>
            <a:r>
              <a:rPr lang="de-DE" sz="2800" dirty="0" err="1" smtClean="0"/>
              <a:t>is</a:t>
            </a:r>
            <a:r>
              <a:rPr lang="de-DE" sz="2800" dirty="0" smtClean="0"/>
              <a:t> strong </a:t>
            </a:r>
            <a:r>
              <a:rPr lang="de-DE" sz="2800" dirty="0" err="1" smtClean="0"/>
              <a:t>disagreement</a:t>
            </a:r>
            <a:r>
              <a:rPr lang="de-DE" sz="2800" dirty="0" smtClean="0"/>
              <a:t> on </a:t>
            </a:r>
            <a:r>
              <a:rPr lang="de-DE" sz="2800" dirty="0" err="1" smtClean="0"/>
              <a:t>the</a:t>
            </a:r>
            <a:r>
              <a:rPr lang="de-DE" sz="2800" dirty="0" smtClean="0"/>
              <a:t> </a:t>
            </a:r>
            <a:r>
              <a:rPr lang="de-DE" sz="2800" dirty="0" err="1" smtClean="0"/>
              <a:t>best</a:t>
            </a:r>
            <a:r>
              <a:rPr lang="de-DE" sz="2800" dirty="0" smtClean="0"/>
              <a:t> </a:t>
            </a:r>
            <a:r>
              <a:rPr lang="de-DE" sz="2800" dirty="0" err="1" smtClean="0"/>
              <a:t>way</a:t>
            </a:r>
            <a:r>
              <a:rPr lang="de-DE" sz="2800" dirty="0" smtClean="0"/>
              <a:t> </a:t>
            </a:r>
            <a:r>
              <a:rPr lang="de-DE" sz="2800" dirty="0" err="1" smtClean="0"/>
              <a:t>to</a:t>
            </a:r>
            <a:r>
              <a:rPr lang="de-DE" sz="2800" dirty="0" smtClean="0"/>
              <a:t> manage </a:t>
            </a:r>
            <a:r>
              <a:rPr lang="de-DE" sz="2800" dirty="0" err="1" smtClean="0"/>
              <a:t>the</a:t>
            </a:r>
            <a:r>
              <a:rPr lang="de-DE" sz="2800" dirty="0" smtClean="0"/>
              <a:t> </a:t>
            </a:r>
            <a:r>
              <a:rPr lang="de-DE" sz="2800" dirty="0" err="1" smtClean="0"/>
              <a:t>water</a:t>
            </a:r>
            <a:r>
              <a:rPr lang="de-DE" sz="2800" dirty="0" smtClean="0"/>
              <a:t> </a:t>
            </a:r>
            <a:r>
              <a:rPr lang="de-DE" sz="2800" dirty="0" err="1" smtClean="0"/>
              <a:t>and</a:t>
            </a:r>
            <a:r>
              <a:rPr lang="de-DE" sz="2800" dirty="0" smtClean="0"/>
              <a:t> </a:t>
            </a:r>
            <a:r>
              <a:rPr lang="de-DE" sz="2800" dirty="0" err="1" smtClean="0"/>
              <a:t>silt</a:t>
            </a:r>
            <a:endParaRPr lang="de-DE" sz="28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80719-99AA-4F4C-9EE0-301A8A7C8DED}" type="slidenum">
              <a:rPr lang="de-DE" smtClean="0"/>
              <a:pPr/>
              <a:t>21</a:t>
            </a:fld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107504" y="1236927"/>
            <a:ext cx="3456384" cy="4478073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b="1" dirty="0" err="1" smtClean="0">
                <a:solidFill>
                  <a:schemeClr val="tx1"/>
                </a:solidFill>
              </a:rPr>
              <a:t>Tidal</a:t>
            </a:r>
            <a:r>
              <a:rPr lang="de-DE" b="1" dirty="0" smtClean="0">
                <a:solidFill>
                  <a:schemeClr val="tx1"/>
                </a:solidFill>
              </a:rPr>
              <a:t> </a:t>
            </a:r>
            <a:r>
              <a:rPr lang="de-DE" b="1" dirty="0" err="1" smtClean="0">
                <a:solidFill>
                  <a:schemeClr val="tx1"/>
                </a:solidFill>
              </a:rPr>
              <a:t>river</a:t>
            </a:r>
            <a:r>
              <a:rPr lang="de-DE" b="1" dirty="0" smtClean="0">
                <a:solidFill>
                  <a:schemeClr val="tx1"/>
                </a:solidFill>
              </a:rPr>
              <a:t> </a:t>
            </a:r>
            <a:r>
              <a:rPr lang="de-DE" b="1" dirty="0" err="1" smtClean="0">
                <a:solidFill>
                  <a:schemeClr val="tx1"/>
                </a:solidFill>
              </a:rPr>
              <a:t>management</a:t>
            </a:r>
            <a:endParaRPr lang="de-DE" b="1" dirty="0" smtClean="0">
              <a:solidFill>
                <a:schemeClr val="tx1"/>
              </a:solidFill>
            </a:endParaRPr>
          </a:p>
          <a:p>
            <a:endParaRPr lang="de-DE" dirty="0" smtClean="0">
              <a:solidFill>
                <a:schemeClr val="tx1"/>
              </a:solidFill>
            </a:endParaRPr>
          </a:p>
          <a:p>
            <a:endParaRPr lang="de-DE" dirty="0" smtClean="0">
              <a:solidFill>
                <a:schemeClr val="tx1"/>
              </a:solidFill>
            </a:endParaRPr>
          </a:p>
          <a:p>
            <a:r>
              <a:rPr lang="de-DE" dirty="0" smtClean="0">
                <a:solidFill>
                  <a:schemeClr val="tx1"/>
                </a:solidFill>
              </a:rPr>
              <a:t>-A </a:t>
            </a:r>
            <a:r>
              <a:rPr lang="de-DE" b="1" dirty="0" err="1" smtClean="0">
                <a:solidFill>
                  <a:schemeClr val="tx1"/>
                </a:solidFill>
              </a:rPr>
              <a:t>natural</a:t>
            </a:r>
            <a:r>
              <a:rPr lang="de-DE" dirty="0" smtClean="0">
                <a:solidFill>
                  <a:schemeClr val="tx1"/>
                </a:solidFill>
              </a:rPr>
              <a:t>, </a:t>
            </a:r>
            <a:r>
              <a:rPr lang="de-DE" b="1" dirty="0" err="1" smtClean="0">
                <a:solidFill>
                  <a:schemeClr val="tx1"/>
                </a:solidFill>
              </a:rPr>
              <a:t>local</a:t>
            </a:r>
            <a:r>
              <a:rPr lang="de-DE" b="1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solution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to</a:t>
            </a:r>
            <a:r>
              <a:rPr lang="de-DE" dirty="0" smtClean="0">
                <a:solidFill>
                  <a:schemeClr val="tx1"/>
                </a:solidFill>
              </a:rPr>
              <a:t> save </a:t>
            </a:r>
            <a:r>
              <a:rPr lang="de-DE" dirty="0" err="1" smtClean="0">
                <a:solidFill>
                  <a:schemeClr val="tx1"/>
                </a:solidFill>
              </a:rPr>
              <a:t>rivers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and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lands</a:t>
            </a:r>
            <a:endParaRPr lang="de-DE" dirty="0" smtClean="0">
              <a:solidFill>
                <a:schemeClr val="tx1"/>
              </a:solidFill>
            </a:endParaRPr>
          </a:p>
          <a:p>
            <a:endParaRPr lang="de-DE" sz="500" dirty="0" smtClean="0">
              <a:solidFill>
                <a:schemeClr val="tx1"/>
              </a:solidFill>
            </a:endParaRPr>
          </a:p>
          <a:p>
            <a:r>
              <a:rPr lang="de-DE" dirty="0" smtClean="0">
                <a:solidFill>
                  <a:schemeClr val="tx1"/>
                </a:solidFill>
              </a:rPr>
              <a:t>-Associated </a:t>
            </a:r>
            <a:r>
              <a:rPr lang="de-DE" dirty="0" err="1" smtClean="0">
                <a:solidFill>
                  <a:schemeClr val="tx1"/>
                </a:solidFill>
              </a:rPr>
              <a:t>with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b="1" dirty="0" err="1" smtClean="0">
                <a:solidFill>
                  <a:schemeClr val="tx1"/>
                </a:solidFill>
              </a:rPr>
              <a:t>conflicts</a:t>
            </a:r>
            <a:r>
              <a:rPr lang="de-DE" b="1" dirty="0" smtClean="0">
                <a:solidFill>
                  <a:schemeClr val="tx1"/>
                </a:solidFill>
              </a:rPr>
              <a:t> </a:t>
            </a:r>
          </a:p>
          <a:p>
            <a:endParaRPr lang="de-DE" sz="500" dirty="0" smtClean="0">
              <a:solidFill>
                <a:schemeClr val="tx1"/>
              </a:solidFill>
            </a:endParaRPr>
          </a:p>
          <a:p>
            <a:r>
              <a:rPr lang="de-DE" dirty="0" smtClean="0">
                <a:solidFill>
                  <a:schemeClr val="tx1"/>
                </a:solidFill>
              </a:rPr>
              <a:t>-Implementation </a:t>
            </a:r>
            <a:r>
              <a:rPr lang="de-DE" b="1" dirty="0" err="1" smtClean="0">
                <a:solidFill>
                  <a:schemeClr val="tx1"/>
                </a:solidFill>
              </a:rPr>
              <a:t>difficultlies</a:t>
            </a:r>
            <a:r>
              <a:rPr lang="de-DE" b="1" dirty="0" smtClean="0">
                <a:solidFill>
                  <a:schemeClr val="tx1"/>
                </a:solidFill>
              </a:rPr>
              <a:t> </a:t>
            </a:r>
          </a:p>
          <a:p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smtClean="0">
                <a:solidFill>
                  <a:schemeClr val="tx1"/>
                </a:solidFill>
              </a:rPr>
              <a:t>    -</a:t>
            </a:r>
            <a:r>
              <a:rPr lang="de-DE" dirty="0" err="1" smtClean="0">
                <a:solidFill>
                  <a:schemeClr val="tx1"/>
                </a:solidFill>
              </a:rPr>
              <a:t>participation</a:t>
            </a:r>
            <a:endParaRPr lang="de-DE" dirty="0" smtClean="0">
              <a:solidFill>
                <a:schemeClr val="tx1"/>
              </a:solidFill>
            </a:endParaRPr>
          </a:p>
          <a:p>
            <a:r>
              <a:rPr lang="de-DE" dirty="0" smtClean="0">
                <a:solidFill>
                  <a:schemeClr val="tx1"/>
                </a:solidFill>
              </a:rPr>
              <a:t>     -</a:t>
            </a:r>
            <a:r>
              <a:rPr lang="de-DE" dirty="0" err="1" smtClean="0">
                <a:solidFill>
                  <a:schemeClr val="tx1"/>
                </a:solidFill>
              </a:rPr>
              <a:t>transparency</a:t>
            </a:r>
            <a:endParaRPr lang="de-DE" dirty="0" smtClean="0">
              <a:solidFill>
                <a:schemeClr val="tx1"/>
              </a:solidFill>
            </a:endParaRPr>
          </a:p>
          <a:p>
            <a:r>
              <a:rPr lang="de-DE" dirty="0" smtClean="0">
                <a:solidFill>
                  <a:schemeClr val="tx1"/>
                </a:solidFill>
              </a:rPr>
              <a:t>     -</a:t>
            </a:r>
            <a:r>
              <a:rPr lang="de-DE" dirty="0" err="1" smtClean="0">
                <a:solidFill>
                  <a:schemeClr val="tx1"/>
                </a:solidFill>
              </a:rPr>
              <a:t>compensation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land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owners</a:t>
            </a:r>
            <a:endParaRPr lang="de-DE" dirty="0" smtClean="0">
              <a:solidFill>
                <a:schemeClr val="tx1"/>
              </a:solidFill>
            </a:endParaRPr>
          </a:p>
          <a:p>
            <a:r>
              <a:rPr lang="de-DE" dirty="0" smtClean="0">
                <a:solidFill>
                  <a:schemeClr val="tx1"/>
                </a:solidFill>
              </a:rPr>
              <a:t>     -</a:t>
            </a:r>
            <a:r>
              <a:rPr lang="de-DE" dirty="0" err="1" smtClean="0">
                <a:solidFill>
                  <a:schemeClr val="tx1"/>
                </a:solidFill>
              </a:rPr>
              <a:t>decentralised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structure</a:t>
            </a:r>
            <a:endParaRPr lang="de-DE" dirty="0" smtClean="0">
              <a:solidFill>
                <a:schemeClr val="tx1"/>
              </a:solidFill>
            </a:endParaRPr>
          </a:p>
          <a:p>
            <a:endParaRPr lang="de-DE" sz="500" dirty="0" smtClean="0">
              <a:solidFill>
                <a:schemeClr val="tx1"/>
              </a:solidFill>
            </a:endParaRPr>
          </a:p>
          <a:p>
            <a:r>
              <a:rPr lang="de-DE" dirty="0" smtClean="0">
                <a:solidFill>
                  <a:schemeClr val="tx1"/>
                </a:solidFill>
              </a:rPr>
              <a:t>-</a:t>
            </a:r>
            <a:r>
              <a:rPr lang="de-DE" dirty="0" err="1" smtClean="0">
                <a:solidFill>
                  <a:schemeClr val="tx1"/>
                </a:solidFill>
              </a:rPr>
              <a:t>No</a:t>
            </a:r>
            <a:r>
              <a:rPr lang="de-DE" dirty="0" smtClean="0">
                <a:solidFill>
                  <a:schemeClr val="tx1"/>
                </a:solidFill>
              </a:rPr>
              <a:t> permanent </a:t>
            </a:r>
            <a:r>
              <a:rPr lang="de-DE" dirty="0" err="1" smtClean="0">
                <a:solidFill>
                  <a:schemeClr val="tx1"/>
                </a:solidFill>
              </a:rPr>
              <a:t>solution</a:t>
            </a:r>
            <a:r>
              <a:rPr lang="de-DE" dirty="0" smtClean="0">
                <a:solidFill>
                  <a:schemeClr val="tx1"/>
                </a:solidFill>
              </a:rPr>
              <a:t>, </a:t>
            </a:r>
            <a:r>
              <a:rPr lang="de-DE" dirty="0" err="1" smtClean="0">
                <a:solidFill>
                  <a:schemeClr val="tx1"/>
                </a:solidFill>
              </a:rPr>
              <a:t>many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b="1" dirty="0" err="1" smtClean="0">
                <a:solidFill>
                  <a:schemeClr val="tx1"/>
                </a:solidFill>
              </a:rPr>
              <a:t>failures</a:t>
            </a:r>
            <a:r>
              <a:rPr lang="de-DE" dirty="0" smtClean="0">
                <a:solidFill>
                  <a:schemeClr val="tx1"/>
                </a:solidFill>
              </a:rPr>
              <a:t> in </a:t>
            </a:r>
            <a:r>
              <a:rPr lang="de-DE" dirty="0" err="1" smtClean="0">
                <a:solidFill>
                  <a:schemeClr val="tx1"/>
                </a:solidFill>
              </a:rPr>
              <a:t>experiences</a:t>
            </a:r>
            <a:r>
              <a:rPr lang="de-DE" dirty="0" smtClean="0">
                <a:solidFill>
                  <a:schemeClr val="tx1"/>
                </a:solidFill>
              </a:rPr>
              <a:t> so </a:t>
            </a:r>
            <a:r>
              <a:rPr lang="de-DE" dirty="0" err="1" smtClean="0">
                <a:solidFill>
                  <a:schemeClr val="tx1"/>
                </a:solidFill>
              </a:rPr>
              <a:t>far</a:t>
            </a:r>
            <a:endParaRPr lang="de-DE" dirty="0" smtClean="0">
              <a:solidFill>
                <a:schemeClr val="tx1"/>
              </a:solidFill>
            </a:endParaRPr>
          </a:p>
          <a:p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4489054" y="1236927"/>
            <a:ext cx="3456384" cy="447807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b="1" dirty="0" smtClean="0">
                <a:solidFill>
                  <a:schemeClr val="tx1"/>
                </a:solidFill>
              </a:rPr>
              <a:t>Hard </a:t>
            </a:r>
            <a:r>
              <a:rPr lang="de-DE" b="1" dirty="0" err="1" smtClean="0">
                <a:solidFill>
                  <a:schemeClr val="tx1"/>
                </a:solidFill>
              </a:rPr>
              <a:t>infrastructure</a:t>
            </a:r>
            <a:r>
              <a:rPr lang="de-DE" b="1" dirty="0" smtClean="0">
                <a:solidFill>
                  <a:schemeClr val="tx1"/>
                </a:solidFill>
              </a:rPr>
              <a:t> (</a:t>
            </a:r>
            <a:r>
              <a:rPr lang="de-DE" b="1" dirty="0" err="1" smtClean="0">
                <a:solidFill>
                  <a:schemeClr val="tx1"/>
                </a:solidFill>
              </a:rPr>
              <a:t>dredging</a:t>
            </a:r>
            <a:r>
              <a:rPr lang="de-DE" b="1" dirty="0" smtClean="0">
                <a:solidFill>
                  <a:schemeClr val="tx1"/>
                </a:solidFill>
              </a:rPr>
              <a:t>, </a:t>
            </a:r>
            <a:r>
              <a:rPr lang="de-DE" b="1" dirty="0" err="1" smtClean="0">
                <a:solidFill>
                  <a:schemeClr val="tx1"/>
                </a:solidFill>
              </a:rPr>
              <a:t>embankments</a:t>
            </a:r>
            <a:r>
              <a:rPr lang="de-DE" b="1" dirty="0" smtClean="0">
                <a:solidFill>
                  <a:schemeClr val="tx1"/>
                </a:solidFill>
              </a:rPr>
              <a:t>, </a:t>
            </a:r>
            <a:r>
              <a:rPr lang="de-DE" b="1" dirty="0" err="1" smtClean="0">
                <a:solidFill>
                  <a:schemeClr val="tx1"/>
                </a:solidFill>
              </a:rPr>
              <a:t>sluice</a:t>
            </a:r>
            <a:r>
              <a:rPr lang="de-DE" b="1" dirty="0" smtClean="0">
                <a:solidFill>
                  <a:schemeClr val="tx1"/>
                </a:solidFill>
              </a:rPr>
              <a:t> </a:t>
            </a:r>
            <a:r>
              <a:rPr lang="de-DE" b="1" dirty="0" err="1" smtClean="0">
                <a:solidFill>
                  <a:schemeClr val="tx1"/>
                </a:solidFill>
              </a:rPr>
              <a:t>gates</a:t>
            </a:r>
            <a:r>
              <a:rPr lang="de-DE" b="1" dirty="0" smtClean="0">
                <a:solidFill>
                  <a:schemeClr val="tx1"/>
                </a:solidFill>
              </a:rPr>
              <a:t>)</a:t>
            </a:r>
          </a:p>
          <a:p>
            <a:endParaRPr lang="de-DE" dirty="0">
              <a:solidFill>
                <a:schemeClr val="tx1"/>
              </a:solidFill>
            </a:endParaRPr>
          </a:p>
          <a:p>
            <a:r>
              <a:rPr lang="de-DE" dirty="0" smtClean="0">
                <a:solidFill>
                  <a:schemeClr val="tx1"/>
                </a:solidFill>
              </a:rPr>
              <a:t>-</a:t>
            </a:r>
            <a:r>
              <a:rPr lang="de-DE" b="1" dirty="0" smtClean="0">
                <a:solidFill>
                  <a:schemeClr val="tx1"/>
                </a:solidFill>
              </a:rPr>
              <a:t>Quick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results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for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politicians</a:t>
            </a:r>
            <a:endParaRPr lang="de-DE" dirty="0" smtClean="0">
              <a:solidFill>
                <a:schemeClr val="tx1"/>
              </a:solidFill>
            </a:endParaRPr>
          </a:p>
          <a:p>
            <a:endParaRPr lang="de-DE" sz="500" dirty="0" smtClean="0">
              <a:solidFill>
                <a:schemeClr val="tx1"/>
              </a:solidFill>
            </a:endParaRPr>
          </a:p>
          <a:p>
            <a:r>
              <a:rPr lang="de-DE" dirty="0" smtClean="0">
                <a:solidFill>
                  <a:schemeClr val="tx1"/>
                </a:solidFill>
              </a:rPr>
              <a:t>-</a:t>
            </a:r>
            <a:r>
              <a:rPr lang="de-DE" b="1" dirty="0" smtClean="0">
                <a:solidFill>
                  <a:schemeClr val="tx1"/>
                </a:solidFill>
              </a:rPr>
              <a:t>Easy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to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implement</a:t>
            </a:r>
            <a:endParaRPr lang="de-DE" dirty="0" smtClean="0">
              <a:solidFill>
                <a:schemeClr val="tx1"/>
              </a:solidFill>
            </a:endParaRPr>
          </a:p>
          <a:p>
            <a:endParaRPr lang="de-DE" sz="500" dirty="0" smtClean="0">
              <a:solidFill>
                <a:schemeClr val="tx1"/>
              </a:solidFill>
            </a:endParaRPr>
          </a:p>
          <a:p>
            <a:r>
              <a:rPr lang="de-DE" dirty="0" smtClean="0">
                <a:solidFill>
                  <a:schemeClr val="tx1"/>
                </a:solidFill>
              </a:rPr>
              <a:t>-</a:t>
            </a:r>
            <a:r>
              <a:rPr lang="de-DE" dirty="0" err="1" smtClean="0">
                <a:solidFill>
                  <a:schemeClr val="tx1"/>
                </a:solidFill>
              </a:rPr>
              <a:t>Enables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b="1" dirty="0" err="1" smtClean="0">
                <a:solidFill>
                  <a:schemeClr val="tx1"/>
                </a:solidFill>
              </a:rPr>
              <a:t>centralised</a:t>
            </a:r>
            <a:r>
              <a:rPr lang="de-DE" b="1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management</a:t>
            </a:r>
            <a:endParaRPr lang="de-DE" dirty="0" smtClean="0">
              <a:solidFill>
                <a:schemeClr val="tx1"/>
              </a:solidFill>
            </a:endParaRPr>
          </a:p>
          <a:p>
            <a:endParaRPr lang="de-DE" sz="500" dirty="0" smtClean="0">
              <a:solidFill>
                <a:schemeClr val="tx1"/>
              </a:solidFill>
            </a:endParaRPr>
          </a:p>
          <a:p>
            <a:r>
              <a:rPr lang="de-DE" dirty="0" smtClean="0">
                <a:solidFill>
                  <a:schemeClr val="tx1"/>
                </a:solidFill>
              </a:rPr>
              <a:t>-</a:t>
            </a:r>
            <a:r>
              <a:rPr lang="de-DE" dirty="0" err="1" smtClean="0">
                <a:solidFill>
                  <a:schemeClr val="tx1"/>
                </a:solidFill>
              </a:rPr>
              <a:t>Opportunity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for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b="1" dirty="0" err="1" smtClean="0">
                <a:solidFill>
                  <a:schemeClr val="tx1"/>
                </a:solidFill>
              </a:rPr>
              <a:t>corruption</a:t>
            </a:r>
            <a:endParaRPr lang="de-DE" b="1" dirty="0" smtClean="0">
              <a:solidFill>
                <a:schemeClr val="tx1"/>
              </a:solidFill>
            </a:endParaRPr>
          </a:p>
          <a:p>
            <a:endParaRPr lang="de-DE" sz="500" dirty="0" smtClean="0">
              <a:solidFill>
                <a:schemeClr val="tx1"/>
              </a:solidFill>
            </a:endParaRPr>
          </a:p>
          <a:p>
            <a:r>
              <a:rPr lang="de-DE" dirty="0" smtClean="0">
                <a:solidFill>
                  <a:schemeClr val="tx1"/>
                </a:solidFill>
              </a:rPr>
              <a:t>-</a:t>
            </a:r>
            <a:r>
              <a:rPr lang="de-DE" b="1" dirty="0" err="1" smtClean="0">
                <a:solidFill>
                  <a:schemeClr val="tx1"/>
                </a:solidFill>
              </a:rPr>
              <a:t>Criticised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as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it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increases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siltation</a:t>
            </a:r>
            <a:r>
              <a:rPr lang="de-DE" dirty="0" smtClean="0">
                <a:solidFill>
                  <a:schemeClr val="tx1"/>
                </a:solidFill>
              </a:rPr>
              <a:t>, </a:t>
            </a:r>
            <a:r>
              <a:rPr lang="de-DE" dirty="0" err="1" smtClean="0">
                <a:solidFill>
                  <a:schemeClr val="tx1"/>
                </a:solidFill>
              </a:rPr>
              <a:t>water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logging</a:t>
            </a:r>
            <a:r>
              <a:rPr lang="de-DE" dirty="0" smtClean="0">
                <a:solidFill>
                  <a:schemeClr val="tx1"/>
                </a:solidFill>
              </a:rPr>
              <a:t>, </a:t>
            </a:r>
            <a:r>
              <a:rPr lang="de-DE" dirty="0" err="1" smtClean="0">
                <a:solidFill>
                  <a:schemeClr val="tx1"/>
                </a:solidFill>
              </a:rPr>
              <a:t>no</a:t>
            </a:r>
            <a:r>
              <a:rPr lang="de-DE" dirty="0" smtClean="0">
                <a:solidFill>
                  <a:schemeClr val="tx1"/>
                </a:solidFill>
              </a:rPr>
              <a:t> permanent </a:t>
            </a:r>
            <a:r>
              <a:rPr lang="de-DE" dirty="0" err="1" smtClean="0">
                <a:solidFill>
                  <a:schemeClr val="tx1"/>
                </a:solidFill>
              </a:rPr>
              <a:t>solution</a:t>
            </a:r>
            <a:endParaRPr lang="de-DE" dirty="0" smtClean="0">
              <a:solidFill>
                <a:schemeClr val="tx1"/>
              </a:solidFill>
            </a:endParaRPr>
          </a:p>
          <a:p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 rot="21051755">
            <a:off x="661807" y="2799947"/>
            <a:ext cx="6984776" cy="151216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 err="1" smtClean="0"/>
              <a:t>What</a:t>
            </a:r>
            <a:r>
              <a:rPr lang="de-DE" sz="2400" dirty="0" smtClean="0"/>
              <a:t> do </a:t>
            </a:r>
            <a:r>
              <a:rPr lang="de-DE" sz="2400" dirty="0" err="1" smtClean="0"/>
              <a:t>you</a:t>
            </a:r>
            <a:r>
              <a:rPr lang="de-DE" sz="2400" dirty="0" smtClean="0"/>
              <a:t> </a:t>
            </a:r>
            <a:r>
              <a:rPr lang="de-DE" sz="2400" dirty="0" err="1" smtClean="0"/>
              <a:t>think</a:t>
            </a:r>
            <a:r>
              <a:rPr lang="de-DE" sz="2400" dirty="0" smtClean="0"/>
              <a:t>, </a:t>
            </a:r>
            <a:r>
              <a:rPr lang="de-DE" sz="2400" dirty="0" err="1" smtClean="0"/>
              <a:t>which</a:t>
            </a:r>
            <a:r>
              <a:rPr lang="de-DE" sz="2400" dirty="0" smtClean="0"/>
              <a:t> </a:t>
            </a:r>
            <a:r>
              <a:rPr lang="de-DE" sz="2400" dirty="0" err="1" smtClean="0"/>
              <a:t>strategy</a:t>
            </a:r>
            <a:r>
              <a:rPr lang="de-DE" sz="2400" dirty="0" smtClean="0"/>
              <a:t> </a:t>
            </a:r>
            <a:r>
              <a:rPr lang="de-DE" sz="2400" dirty="0" err="1" smtClean="0"/>
              <a:t>is</a:t>
            </a:r>
            <a:r>
              <a:rPr lang="de-DE" sz="2400" dirty="0" smtClean="0"/>
              <a:t> </a:t>
            </a:r>
            <a:r>
              <a:rPr lang="de-DE" sz="2400" dirty="0" err="1" smtClean="0"/>
              <a:t>most</a:t>
            </a:r>
            <a:r>
              <a:rPr lang="de-DE" sz="2400" dirty="0" smtClean="0"/>
              <a:t> </a:t>
            </a:r>
            <a:r>
              <a:rPr lang="de-DE" sz="2400" dirty="0" err="1" smtClean="0"/>
              <a:t>widely</a:t>
            </a:r>
            <a:r>
              <a:rPr lang="de-DE" sz="2400" dirty="0" smtClean="0"/>
              <a:t> </a:t>
            </a:r>
            <a:r>
              <a:rPr lang="de-DE" sz="2400" dirty="0" err="1" smtClean="0"/>
              <a:t>supported</a:t>
            </a:r>
            <a:r>
              <a:rPr lang="de-DE" sz="2400" dirty="0" smtClean="0"/>
              <a:t>??</a:t>
            </a:r>
            <a:endParaRPr lang="de-DE" sz="2400" dirty="0"/>
          </a:p>
        </p:txBody>
      </p:sp>
      <p:sp>
        <p:nvSpPr>
          <p:cNvPr id="10" name="Rechteck 7"/>
          <p:cNvSpPr/>
          <p:nvPr/>
        </p:nvSpPr>
        <p:spPr>
          <a:xfrm>
            <a:off x="4489054" y="2065412"/>
            <a:ext cx="3456384" cy="447807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11" name="Rechteck 6"/>
          <p:cNvSpPr/>
          <p:nvPr/>
        </p:nvSpPr>
        <p:spPr>
          <a:xfrm>
            <a:off x="107504" y="2065411"/>
            <a:ext cx="3456384" cy="4478073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de-D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9494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8314" y="254001"/>
            <a:ext cx="7776094" cy="600604"/>
          </a:xfrm>
        </p:spPr>
        <p:txBody>
          <a:bodyPr>
            <a:noAutofit/>
          </a:bodyPr>
          <a:lstStyle/>
          <a:p>
            <a:r>
              <a:rPr lang="de-DE" sz="2800" dirty="0" smtClean="0"/>
              <a:t>Who </a:t>
            </a:r>
            <a:r>
              <a:rPr lang="de-DE" sz="2800" dirty="0" err="1" smtClean="0"/>
              <a:t>is</a:t>
            </a:r>
            <a:r>
              <a:rPr lang="de-DE" sz="2800" dirty="0" smtClean="0"/>
              <a:t> </a:t>
            </a:r>
            <a:r>
              <a:rPr lang="de-DE" sz="2800" dirty="0" err="1" smtClean="0"/>
              <a:t>supporting</a:t>
            </a:r>
            <a:r>
              <a:rPr lang="de-DE" sz="2800" dirty="0" smtClean="0"/>
              <a:t> TRM  (</a:t>
            </a:r>
            <a:r>
              <a:rPr lang="de-DE" sz="2800" dirty="0" err="1" smtClean="0"/>
              <a:t>left</a:t>
            </a:r>
            <a:r>
              <a:rPr lang="de-DE" sz="2800" dirty="0"/>
              <a:t>)</a:t>
            </a:r>
            <a:r>
              <a:rPr lang="de-DE" sz="2800" dirty="0" smtClean="0"/>
              <a:t>, </a:t>
            </a:r>
            <a:r>
              <a:rPr lang="de-DE" sz="2800" dirty="0" err="1" smtClean="0"/>
              <a:t>who</a:t>
            </a:r>
            <a:r>
              <a:rPr lang="de-DE" sz="2800" dirty="0" smtClean="0"/>
              <a:t> </a:t>
            </a:r>
            <a:r>
              <a:rPr lang="de-DE" sz="2800" dirty="0" err="1" smtClean="0"/>
              <a:t>is</a:t>
            </a:r>
            <a:r>
              <a:rPr lang="de-DE" sz="2800" dirty="0" smtClean="0"/>
              <a:t> </a:t>
            </a:r>
            <a:r>
              <a:rPr lang="de-DE" sz="2800" dirty="0" err="1" smtClean="0"/>
              <a:t>favouring</a:t>
            </a:r>
            <a:r>
              <a:rPr lang="de-DE" sz="2800" dirty="0" smtClean="0"/>
              <a:t> </a:t>
            </a:r>
            <a:r>
              <a:rPr lang="de-DE" sz="2800" dirty="0" err="1" smtClean="0"/>
              <a:t>dredging</a:t>
            </a:r>
            <a:r>
              <a:rPr lang="de-DE" sz="2800" dirty="0" smtClean="0"/>
              <a:t>, </a:t>
            </a:r>
            <a:r>
              <a:rPr lang="de-DE" sz="2800" dirty="0" err="1" smtClean="0"/>
              <a:t>sluice</a:t>
            </a:r>
            <a:r>
              <a:rPr lang="de-DE" sz="2800" dirty="0" smtClean="0"/>
              <a:t> </a:t>
            </a:r>
            <a:r>
              <a:rPr lang="de-DE" sz="2800" dirty="0" err="1" smtClean="0"/>
              <a:t>gates</a:t>
            </a:r>
            <a:r>
              <a:rPr lang="de-DE" sz="2800" dirty="0" smtClean="0"/>
              <a:t>, </a:t>
            </a:r>
            <a:r>
              <a:rPr lang="de-DE" sz="2800" dirty="0" err="1" smtClean="0"/>
              <a:t>polder</a:t>
            </a:r>
            <a:r>
              <a:rPr lang="de-DE" sz="2800" dirty="0" smtClean="0"/>
              <a:t> </a:t>
            </a:r>
            <a:r>
              <a:rPr lang="de-DE" sz="2800" dirty="0" err="1" smtClean="0"/>
              <a:t>embankments</a:t>
            </a:r>
            <a:r>
              <a:rPr lang="de-DE" sz="2800" dirty="0" smtClean="0"/>
              <a:t> (</a:t>
            </a:r>
            <a:r>
              <a:rPr lang="de-DE" sz="2800" dirty="0" err="1" smtClean="0"/>
              <a:t>right</a:t>
            </a:r>
            <a:r>
              <a:rPr lang="de-DE" sz="2800" dirty="0"/>
              <a:t>)</a:t>
            </a:r>
            <a:r>
              <a:rPr lang="de-DE" sz="2800" dirty="0" smtClean="0"/>
              <a:t>_</a:t>
            </a:r>
            <a:endParaRPr lang="de-DE" sz="280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80719-99AA-4F4C-9EE0-301A8A7C8DED}" type="slidenum">
              <a:rPr lang="de-DE" smtClean="0"/>
              <a:pPr/>
              <a:t>22</a:t>
            </a:fld>
            <a:endParaRPr lang="de-DE"/>
          </a:p>
        </p:txBody>
      </p:sp>
      <p:sp>
        <p:nvSpPr>
          <p:cNvPr id="7" name="Ellipse 6"/>
          <p:cNvSpPr/>
          <p:nvPr/>
        </p:nvSpPr>
        <p:spPr>
          <a:xfrm>
            <a:off x="251520" y="1368550"/>
            <a:ext cx="2521050" cy="1284535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 smtClean="0">
                <a:solidFill>
                  <a:schemeClr val="tx1"/>
                </a:solidFill>
              </a:rPr>
              <a:t>Local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communities</a:t>
            </a:r>
            <a:r>
              <a:rPr lang="de-DE" dirty="0" smtClean="0">
                <a:solidFill>
                  <a:schemeClr val="tx1"/>
                </a:solidFill>
              </a:rPr>
              <a:t> dry-land </a:t>
            </a:r>
            <a:r>
              <a:rPr lang="de-DE" dirty="0" err="1" smtClean="0">
                <a:solidFill>
                  <a:schemeClr val="tx1"/>
                </a:solidFill>
              </a:rPr>
              <a:t>farmers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Ellipse 7"/>
          <p:cNvSpPr/>
          <p:nvPr/>
        </p:nvSpPr>
        <p:spPr>
          <a:xfrm>
            <a:off x="6556059" y="1747207"/>
            <a:ext cx="2304256" cy="1008112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 smtClean="0">
                <a:solidFill>
                  <a:schemeClr val="tx1"/>
                </a:solidFill>
              </a:rPr>
              <a:t>Local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government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9" name="Ellipse 8"/>
          <p:cNvSpPr/>
          <p:nvPr/>
        </p:nvSpPr>
        <p:spPr>
          <a:xfrm>
            <a:off x="106761" y="2753470"/>
            <a:ext cx="1368895" cy="907727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NGOs</a:t>
            </a:r>
          </a:p>
          <a:p>
            <a:pPr algn="ctr"/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10" name="Ellipse 9"/>
          <p:cNvSpPr/>
          <p:nvPr/>
        </p:nvSpPr>
        <p:spPr>
          <a:xfrm>
            <a:off x="718902" y="3661198"/>
            <a:ext cx="2196914" cy="118664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Researchers </a:t>
            </a:r>
            <a:r>
              <a:rPr lang="de-DE" dirty="0" err="1" smtClean="0">
                <a:solidFill>
                  <a:schemeClr val="tx1"/>
                </a:solidFill>
              </a:rPr>
              <a:t>from</a:t>
            </a:r>
            <a:r>
              <a:rPr lang="de-DE" dirty="0" smtClean="0">
                <a:solidFill>
                  <a:schemeClr val="tx1"/>
                </a:solidFill>
              </a:rPr>
              <a:t> SW </a:t>
            </a:r>
            <a:r>
              <a:rPr lang="de-DE" dirty="0" err="1" smtClean="0">
                <a:solidFill>
                  <a:schemeClr val="tx1"/>
                </a:solidFill>
              </a:rPr>
              <a:t>delta</a:t>
            </a:r>
            <a:endParaRPr lang="de-DE" dirty="0" smtClean="0">
              <a:solidFill>
                <a:schemeClr val="tx1"/>
              </a:solidFill>
            </a:endParaRPr>
          </a:p>
          <a:p>
            <a:pPr algn="ctr"/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11" name="Ellipse 10"/>
          <p:cNvSpPr/>
          <p:nvPr/>
        </p:nvSpPr>
        <p:spPr>
          <a:xfrm>
            <a:off x="5560411" y="3317891"/>
            <a:ext cx="2196914" cy="128453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 smtClean="0">
                <a:solidFill>
                  <a:schemeClr val="tx1"/>
                </a:solidFill>
              </a:rPr>
              <a:t>Civil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engineers</a:t>
            </a:r>
            <a:endParaRPr lang="de-DE" dirty="0" smtClean="0">
              <a:solidFill>
                <a:schemeClr val="tx1"/>
              </a:solidFill>
            </a:endParaRPr>
          </a:p>
          <a:p>
            <a:pPr algn="ctr"/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12" name="Ellipse 11"/>
          <p:cNvSpPr/>
          <p:nvPr/>
        </p:nvSpPr>
        <p:spPr>
          <a:xfrm>
            <a:off x="4797722" y="1018700"/>
            <a:ext cx="2294557" cy="128453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 smtClean="0">
                <a:solidFill>
                  <a:schemeClr val="tx1"/>
                </a:solidFill>
              </a:rPr>
              <a:t>Water</a:t>
            </a:r>
            <a:r>
              <a:rPr lang="de-DE" dirty="0" smtClean="0">
                <a:solidFill>
                  <a:schemeClr val="tx1"/>
                </a:solidFill>
              </a:rPr>
              <a:t> Development Board</a:t>
            </a:r>
          </a:p>
          <a:p>
            <a:pPr algn="ctr"/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15" name="Ellipse 14"/>
          <p:cNvSpPr/>
          <p:nvPr/>
        </p:nvSpPr>
        <p:spPr>
          <a:xfrm>
            <a:off x="6776460" y="2565065"/>
            <a:ext cx="2196914" cy="128453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 smtClean="0">
                <a:solidFill>
                  <a:schemeClr val="tx1"/>
                </a:solidFill>
              </a:rPr>
              <a:t>Planning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Commission</a:t>
            </a:r>
            <a:endParaRPr lang="de-DE" dirty="0" smtClean="0">
              <a:solidFill>
                <a:schemeClr val="tx1"/>
              </a:solidFill>
            </a:endParaRPr>
          </a:p>
          <a:p>
            <a:pPr algn="ctr"/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16" name="Ellipse 15"/>
          <p:cNvSpPr/>
          <p:nvPr/>
        </p:nvSpPr>
        <p:spPr>
          <a:xfrm>
            <a:off x="6962787" y="950179"/>
            <a:ext cx="2181461" cy="790367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Shrimp </a:t>
            </a:r>
            <a:r>
              <a:rPr lang="de-DE" dirty="0" err="1" smtClean="0">
                <a:solidFill>
                  <a:schemeClr val="tx1"/>
                </a:solidFill>
              </a:rPr>
              <a:t>farmers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17" name="Ellipse 16"/>
          <p:cNvSpPr/>
          <p:nvPr/>
        </p:nvSpPr>
        <p:spPr>
          <a:xfrm>
            <a:off x="4344362" y="4030002"/>
            <a:ext cx="2196914" cy="128453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 smtClean="0">
                <a:solidFill>
                  <a:schemeClr val="tx1"/>
                </a:solidFill>
              </a:rPr>
              <a:t>Donors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18" name="Ellipse 17"/>
          <p:cNvSpPr/>
          <p:nvPr/>
        </p:nvSpPr>
        <p:spPr>
          <a:xfrm>
            <a:off x="3971522" y="2524351"/>
            <a:ext cx="2196914" cy="128453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Prime </a:t>
            </a:r>
            <a:r>
              <a:rPr lang="de-DE" dirty="0" err="1" smtClean="0">
                <a:solidFill>
                  <a:schemeClr val="tx1"/>
                </a:solidFill>
              </a:rPr>
              <a:t>minister</a:t>
            </a:r>
            <a:endParaRPr lang="de-D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855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But </a:t>
            </a:r>
            <a:r>
              <a:rPr lang="de-DE" dirty="0" err="1" smtClean="0"/>
              <a:t>why</a:t>
            </a:r>
            <a:r>
              <a:rPr lang="de-DE" dirty="0" smtClean="0"/>
              <a:t> still </a:t>
            </a:r>
            <a:r>
              <a:rPr lang="de-DE" dirty="0" err="1" smtClean="0"/>
              <a:t>go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TRM?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8314" y="1236928"/>
            <a:ext cx="5327822" cy="3959489"/>
          </a:xfrm>
        </p:spPr>
        <p:txBody>
          <a:bodyPr/>
          <a:lstStyle/>
          <a:p>
            <a:pPr marL="0" indent="0">
              <a:buNone/>
            </a:pPr>
            <a:r>
              <a:rPr lang="de-DE" sz="2000" dirty="0" smtClean="0"/>
              <a:t>„a </a:t>
            </a:r>
            <a:r>
              <a:rPr lang="de-DE" sz="2000" dirty="0" err="1" smtClean="0"/>
              <a:t>basic</a:t>
            </a:r>
            <a:r>
              <a:rPr lang="de-DE" sz="2000" dirty="0" smtClean="0"/>
              <a:t> </a:t>
            </a:r>
            <a:r>
              <a:rPr lang="de-DE" sz="2000" dirty="0" err="1" smtClean="0"/>
              <a:t>necessity</a:t>
            </a:r>
            <a:r>
              <a:rPr lang="de-DE" sz="2000" dirty="0" smtClean="0"/>
              <a:t> </a:t>
            </a:r>
            <a:r>
              <a:rPr lang="de-DE" sz="2000" dirty="0" err="1" smtClean="0"/>
              <a:t>to</a:t>
            </a:r>
            <a:r>
              <a:rPr lang="de-DE" sz="2000" dirty="0" smtClean="0"/>
              <a:t> </a:t>
            </a:r>
            <a:r>
              <a:rPr lang="de-DE" sz="2000" dirty="0" err="1" smtClean="0"/>
              <a:t>survive</a:t>
            </a:r>
            <a:r>
              <a:rPr lang="de-DE" sz="2000" dirty="0" smtClean="0"/>
              <a:t> in </a:t>
            </a:r>
            <a:r>
              <a:rPr lang="de-DE" sz="2000" dirty="0" err="1" smtClean="0"/>
              <a:t>this</a:t>
            </a:r>
            <a:r>
              <a:rPr lang="de-DE" sz="2000" dirty="0" smtClean="0"/>
              <a:t> </a:t>
            </a:r>
            <a:r>
              <a:rPr lang="de-DE" sz="2000" dirty="0" err="1" smtClean="0"/>
              <a:t>region</a:t>
            </a:r>
            <a:r>
              <a:rPr lang="de-DE" sz="2000" dirty="0" smtClean="0"/>
              <a:t> </a:t>
            </a:r>
            <a:r>
              <a:rPr lang="de-DE" sz="2000" dirty="0" err="1" smtClean="0"/>
              <a:t>that</a:t>
            </a:r>
            <a:r>
              <a:rPr lang="de-DE" sz="2000" dirty="0" smtClean="0"/>
              <a:t> </a:t>
            </a:r>
            <a:r>
              <a:rPr lang="de-DE" sz="2000" dirty="0" err="1" smtClean="0"/>
              <a:t>considers</a:t>
            </a:r>
            <a:r>
              <a:rPr lang="de-DE" sz="2000" dirty="0" smtClean="0"/>
              <a:t> </a:t>
            </a:r>
            <a:r>
              <a:rPr lang="de-DE" sz="2000" dirty="0" err="1" smtClean="0"/>
              <a:t>the</a:t>
            </a:r>
            <a:r>
              <a:rPr lang="de-DE" sz="2000" dirty="0" smtClean="0"/>
              <a:t> </a:t>
            </a:r>
            <a:r>
              <a:rPr lang="de-DE" sz="2000" dirty="0" err="1" smtClean="0"/>
              <a:t>natural</a:t>
            </a:r>
            <a:r>
              <a:rPr lang="de-DE" sz="2000" dirty="0" smtClean="0"/>
              <a:t> </a:t>
            </a:r>
            <a:r>
              <a:rPr lang="de-DE" sz="2000" dirty="0" err="1" smtClean="0"/>
              <a:t>process</a:t>
            </a:r>
            <a:r>
              <a:rPr lang="de-DE" sz="2000" dirty="0" smtClean="0"/>
              <a:t> </a:t>
            </a:r>
            <a:r>
              <a:rPr lang="de-DE" sz="2000" dirty="0" err="1" smtClean="0"/>
              <a:t>to</a:t>
            </a:r>
            <a:r>
              <a:rPr lang="de-DE" sz="2000" dirty="0" smtClean="0"/>
              <a:t> </a:t>
            </a:r>
            <a:r>
              <a:rPr lang="de-DE" sz="2000" dirty="0" err="1" smtClean="0"/>
              <a:t>replace</a:t>
            </a:r>
            <a:r>
              <a:rPr lang="de-DE" sz="2000" dirty="0" smtClean="0"/>
              <a:t> </a:t>
            </a:r>
            <a:r>
              <a:rPr lang="de-DE" sz="2000" dirty="0" err="1" smtClean="0"/>
              <a:t>huge</a:t>
            </a:r>
            <a:r>
              <a:rPr lang="de-DE" sz="2000" dirty="0" smtClean="0"/>
              <a:t> </a:t>
            </a:r>
            <a:r>
              <a:rPr lang="de-DE" sz="2000" dirty="0" err="1" smtClean="0"/>
              <a:t>amounts</a:t>
            </a:r>
            <a:r>
              <a:rPr lang="de-DE" sz="2000" dirty="0" smtClean="0"/>
              <a:t> </a:t>
            </a:r>
            <a:r>
              <a:rPr lang="de-DE" sz="2000" dirty="0" err="1" smtClean="0"/>
              <a:t>of</a:t>
            </a:r>
            <a:r>
              <a:rPr lang="de-DE" sz="2000" dirty="0" smtClean="0"/>
              <a:t> </a:t>
            </a:r>
            <a:r>
              <a:rPr lang="de-DE" sz="2000" dirty="0" err="1" smtClean="0"/>
              <a:t>sediment</a:t>
            </a:r>
            <a:r>
              <a:rPr lang="de-DE" sz="2000" dirty="0" smtClean="0"/>
              <a:t> </a:t>
            </a:r>
            <a:r>
              <a:rPr lang="de-DE" sz="2000" dirty="0" err="1" smtClean="0"/>
              <a:t>into</a:t>
            </a:r>
            <a:r>
              <a:rPr lang="de-DE" sz="2000" dirty="0" smtClean="0"/>
              <a:t> </a:t>
            </a:r>
            <a:r>
              <a:rPr lang="de-DE" sz="2000" dirty="0" err="1" smtClean="0"/>
              <a:t>beel</a:t>
            </a:r>
            <a:r>
              <a:rPr lang="de-DE" sz="2000" dirty="0" smtClean="0"/>
              <a:t> </a:t>
            </a:r>
            <a:r>
              <a:rPr lang="de-DE" sz="2000" dirty="0" err="1" smtClean="0"/>
              <a:t>areas</a:t>
            </a:r>
            <a:r>
              <a:rPr lang="de-DE" sz="2000" dirty="0" smtClean="0"/>
              <a:t>“</a:t>
            </a:r>
          </a:p>
          <a:p>
            <a:pPr marL="0" indent="0">
              <a:buNone/>
            </a:pPr>
            <a:endParaRPr lang="de-DE" sz="900" dirty="0" smtClean="0"/>
          </a:p>
          <a:p>
            <a:pPr marL="0" indent="0">
              <a:buNone/>
            </a:pPr>
            <a:r>
              <a:rPr lang="de-DE" sz="2000" dirty="0" smtClean="0"/>
              <a:t>„ so </a:t>
            </a:r>
            <a:r>
              <a:rPr lang="de-DE" sz="2000" dirty="0" err="1" smtClean="0"/>
              <a:t>that</a:t>
            </a:r>
            <a:r>
              <a:rPr lang="de-DE" sz="2000" dirty="0" smtClean="0"/>
              <a:t> I </a:t>
            </a:r>
            <a:r>
              <a:rPr lang="de-DE" sz="2000" dirty="0" err="1" smtClean="0"/>
              <a:t>know</a:t>
            </a:r>
            <a:r>
              <a:rPr lang="de-DE" sz="2000" dirty="0" smtClean="0"/>
              <a:t> </a:t>
            </a:r>
            <a:r>
              <a:rPr lang="de-DE" sz="2000" dirty="0" err="1" smtClean="0"/>
              <a:t>my</a:t>
            </a:r>
            <a:r>
              <a:rPr lang="de-DE" sz="2000" dirty="0" smtClean="0"/>
              <a:t> </a:t>
            </a:r>
            <a:r>
              <a:rPr lang="de-DE" sz="2000" dirty="0" err="1" smtClean="0"/>
              <a:t>children</a:t>
            </a:r>
            <a:r>
              <a:rPr lang="de-DE" sz="2000" dirty="0" smtClean="0"/>
              <a:t> </a:t>
            </a:r>
            <a:r>
              <a:rPr lang="de-DE" sz="2000" dirty="0" err="1" smtClean="0"/>
              <a:t>have</a:t>
            </a:r>
            <a:r>
              <a:rPr lang="de-DE" sz="2000" dirty="0" smtClean="0"/>
              <a:t> a </a:t>
            </a:r>
            <a:r>
              <a:rPr lang="de-DE" sz="2000" dirty="0" err="1" smtClean="0"/>
              <a:t>better</a:t>
            </a:r>
            <a:r>
              <a:rPr lang="de-DE" sz="2000" dirty="0" smtClean="0"/>
              <a:t> </a:t>
            </a:r>
            <a:r>
              <a:rPr lang="de-DE" sz="2000" dirty="0" err="1" smtClean="0"/>
              <a:t>life</a:t>
            </a:r>
            <a:r>
              <a:rPr lang="de-DE" sz="2000" dirty="0" smtClean="0"/>
              <a:t>“</a:t>
            </a:r>
          </a:p>
          <a:p>
            <a:pPr marL="0" indent="0">
              <a:buNone/>
            </a:pPr>
            <a:endParaRPr lang="de-DE" sz="900" dirty="0" smtClean="0"/>
          </a:p>
          <a:p>
            <a:pPr marL="0" indent="0">
              <a:buNone/>
            </a:pPr>
            <a:r>
              <a:rPr lang="de-DE" sz="2000" dirty="0" smtClean="0"/>
              <a:t>„</a:t>
            </a:r>
            <a:r>
              <a:rPr lang="de-DE" sz="2000" dirty="0" err="1" smtClean="0"/>
              <a:t>the</a:t>
            </a:r>
            <a:r>
              <a:rPr lang="de-DE" sz="2000" dirty="0" smtClean="0"/>
              <a:t> </a:t>
            </a:r>
            <a:r>
              <a:rPr lang="de-DE" sz="2000" dirty="0" err="1" smtClean="0"/>
              <a:t>only</a:t>
            </a:r>
            <a:r>
              <a:rPr lang="de-DE" sz="2000" dirty="0" smtClean="0"/>
              <a:t> </a:t>
            </a:r>
            <a:r>
              <a:rPr lang="de-DE" sz="2000" dirty="0" err="1" smtClean="0"/>
              <a:t>way</a:t>
            </a:r>
            <a:r>
              <a:rPr lang="de-DE" sz="2000" dirty="0" smtClean="0"/>
              <a:t> </a:t>
            </a:r>
            <a:r>
              <a:rPr lang="de-DE" sz="2000" dirty="0" err="1" smtClean="0"/>
              <a:t>to</a:t>
            </a:r>
            <a:r>
              <a:rPr lang="de-DE" sz="2000" dirty="0" smtClean="0"/>
              <a:t> save </a:t>
            </a:r>
            <a:r>
              <a:rPr lang="de-DE" sz="2000" dirty="0" err="1" smtClean="0"/>
              <a:t>these</a:t>
            </a:r>
            <a:r>
              <a:rPr lang="de-DE" sz="2000" dirty="0" smtClean="0"/>
              <a:t> </a:t>
            </a:r>
            <a:r>
              <a:rPr lang="de-DE" sz="2000" dirty="0" err="1" smtClean="0"/>
              <a:t>rivers</a:t>
            </a:r>
            <a:r>
              <a:rPr lang="de-DE" sz="2000" dirty="0" smtClean="0"/>
              <a:t>, </a:t>
            </a:r>
            <a:r>
              <a:rPr lang="de-DE" sz="2000" dirty="0" err="1" smtClean="0"/>
              <a:t>raise</a:t>
            </a:r>
            <a:r>
              <a:rPr lang="de-DE" sz="2000" dirty="0" smtClean="0"/>
              <a:t> </a:t>
            </a:r>
            <a:r>
              <a:rPr lang="de-DE" sz="2000" dirty="0" err="1" smtClean="0"/>
              <a:t>our</a:t>
            </a:r>
            <a:r>
              <a:rPr lang="de-DE" sz="2000" dirty="0" smtClean="0"/>
              <a:t> </a:t>
            </a:r>
            <a:r>
              <a:rPr lang="de-DE" sz="2000" dirty="0" err="1" smtClean="0"/>
              <a:t>lands</a:t>
            </a:r>
            <a:r>
              <a:rPr lang="de-DE" sz="2000" dirty="0" smtClean="0"/>
              <a:t>“ </a:t>
            </a:r>
          </a:p>
          <a:p>
            <a:pPr marL="0" indent="0">
              <a:buNone/>
            </a:pPr>
            <a:endParaRPr lang="de-DE" sz="900" dirty="0" smtClean="0"/>
          </a:p>
          <a:p>
            <a:pPr marL="0" indent="0">
              <a:buNone/>
            </a:pPr>
            <a:r>
              <a:rPr lang="de-DE" sz="2000" dirty="0" smtClean="0"/>
              <a:t>„</a:t>
            </a:r>
            <a:r>
              <a:rPr lang="de-DE" sz="2000" dirty="0" err="1" smtClean="0"/>
              <a:t>with</a:t>
            </a:r>
            <a:r>
              <a:rPr lang="de-DE" sz="2000" dirty="0" smtClean="0"/>
              <a:t> TRM </a:t>
            </a:r>
            <a:r>
              <a:rPr lang="de-DE" sz="2000" dirty="0" err="1" smtClean="0"/>
              <a:t>we</a:t>
            </a:r>
            <a:r>
              <a:rPr lang="de-DE" sz="2000" dirty="0" smtClean="0"/>
              <a:t> </a:t>
            </a:r>
            <a:r>
              <a:rPr lang="de-DE" sz="2000" dirty="0" err="1" smtClean="0"/>
              <a:t>can</a:t>
            </a:r>
            <a:r>
              <a:rPr lang="de-DE" sz="2000" dirty="0" smtClean="0"/>
              <a:t> </a:t>
            </a:r>
            <a:r>
              <a:rPr lang="de-DE" sz="2000" dirty="0" err="1" smtClean="0"/>
              <a:t>go</a:t>
            </a:r>
            <a:r>
              <a:rPr lang="de-DE" sz="2000" dirty="0" smtClean="0"/>
              <a:t> </a:t>
            </a:r>
            <a:r>
              <a:rPr lang="de-DE" sz="2000" dirty="0" err="1" smtClean="0"/>
              <a:t>from</a:t>
            </a:r>
            <a:r>
              <a:rPr lang="de-DE" sz="2000" dirty="0" smtClean="0"/>
              <a:t> 1 </a:t>
            </a:r>
            <a:r>
              <a:rPr lang="de-DE" sz="2000" dirty="0" err="1" smtClean="0"/>
              <a:t>crop</a:t>
            </a:r>
            <a:r>
              <a:rPr lang="de-DE" sz="2000" dirty="0" smtClean="0"/>
              <a:t> </a:t>
            </a:r>
            <a:r>
              <a:rPr lang="de-DE" sz="2000" dirty="0" err="1" smtClean="0"/>
              <a:t>of</a:t>
            </a:r>
            <a:r>
              <a:rPr lang="de-DE" sz="2000" dirty="0" smtClean="0"/>
              <a:t> </a:t>
            </a:r>
            <a:r>
              <a:rPr lang="de-DE" sz="2000" dirty="0" err="1" smtClean="0"/>
              <a:t>rice</a:t>
            </a:r>
            <a:r>
              <a:rPr lang="de-DE" sz="2000" dirty="0" smtClean="0"/>
              <a:t> </a:t>
            </a:r>
            <a:r>
              <a:rPr lang="de-DE" sz="2000" dirty="0" err="1" smtClean="0"/>
              <a:t>to</a:t>
            </a:r>
            <a:r>
              <a:rPr lang="de-DE" sz="2000" dirty="0" smtClean="0"/>
              <a:t> 3-4 </a:t>
            </a:r>
            <a:r>
              <a:rPr lang="de-DE" sz="2000" dirty="0" err="1" smtClean="0"/>
              <a:t>crops</a:t>
            </a:r>
            <a:r>
              <a:rPr lang="de-DE" sz="2000" dirty="0" smtClean="0"/>
              <a:t> per </a:t>
            </a:r>
            <a:r>
              <a:rPr lang="de-DE" sz="2000" dirty="0" err="1" smtClean="0"/>
              <a:t>year</a:t>
            </a:r>
            <a:r>
              <a:rPr lang="de-DE" sz="2000" dirty="0" smtClean="0"/>
              <a:t> </a:t>
            </a:r>
            <a:r>
              <a:rPr lang="de-DE" sz="2000" dirty="0" err="1" smtClean="0"/>
              <a:t>for</a:t>
            </a:r>
            <a:r>
              <a:rPr lang="de-DE" sz="2000" dirty="0" smtClean="0"/>
              <a:t> 2-5 </a:t>
            </a:r>
            <a:r>
              <a:rPr lang="de-DE" sz="2000" dirty="0" err="1" smtClean="0"/>
              <a:t>generations</a:t>
            </a:r>
            <a:r>
              <a:rPr lang="de-DE" sz="2000" dirty="0" smtClean="0"/>
              <a:t>“ </a:t>
            </a:r>
          </a:p>
          <a:p>
            <a:pPr marL="0" indent="0">
              <a:buNone/>
            </a:pPr>
            <a:endParaRPr lang="de-DE" sz="200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80719-99AA-4F4C-9EE0-301A8A7C8DED}" type="slidenum">
              <a:rPr lang="de-DE" smtClean="0"/>
              <a:pPr/>
              <a:t>23</a:t>
            </a:fld>
            <a:endParaRPr lang="de-DE"/>
          </a:p>
        </p:txBody>
      </p:sp>
      <p:pic>
        <p:nvPicPr>
          <p:cNvPr id="7" name="Inhaltsplatzhalter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96136" y="3105414"/>
            <a:ext cx="3344400" cy="2222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25038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Arbeit\Corporate Design\Final\Manual\cms-version\PPT-Sonderfolie-Hintergrund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8054341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feld 2"/>
          <p:cNvSpPr txBox="1">
            <a:spLocks noChangeArrowheads="1"/>
          </p:cNvSpPr>
          <p:nvPr/>
        </p:nvSpPr>
        <p:spPr bwMode="auto">
          <a:xfrm>
            <a:off x="395536" y="1751013"/>
            <a:ext cx="6984776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-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-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-"/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-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-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-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-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indent="-457200">
              <a:buAutoNum type="arabicPeriod"/>
            </a:pPr>
            <a:r>
              <a:rPr lang="de-DE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Silt</a:t>
            </a:r>
            <a:r>
              <a:rPr lang="de-DE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de-DE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and</a:t>
            </a:r>
            <a:r>
              <a:rPr lang="de-DE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de-DE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water</a:t>
            </a:r>
            <a:r>
              <a:rPr lang="de-DE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in </a:t>
            </a:r>
            <a:r>
              <a:rPr lang="de-DE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Bangladesh</a:t>
            </a:r>
            <a:endParaRPr lang="de-DE" sz="20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457200" indent="-457200">
              <a:buAutoNum type="arabicPeriod"/>
            </a:pPr>
            <a:r>
              <a:rPr lang="de-DE" sz="2400" dirty="0" err="1" smtClean="0"/>
              <a:t>Theoretical</a:t>
            </a:r>
            <a:r>
              <a:rPr lang="de-DE" sz="2400" dirty="0" smtClean="0"/>
              <a:t> </a:t>
            </a:r>
            <a:r>
              <a:rPr lang="de-DE" sz="2400" dirty="0" err="1" smtClean="0"/>
              <a:t>intermezzo</a:t>
            </a:r>
            <a:endParaRPr lang="de-DE" sz="2400" dirty="0" smtClean="0"/>
          </a:p>
          <a:p>
            <a:pPr marL="457200" indent="-457200">
              <a:buAutoNum type="arabicPeriod"/>
            </a:pPr>
            <a:r>
              <a:rPr lang="de-DE" sz="2000" dirty="0" smtClean="0"/>
              <a:t>TRM, </a:t>
            </a:r>
            <a:r>
              <a:rPr lang="de-DE" sz="2000" dirty="0" err="1" smtClean="0"/>
              <a:t>putting</a:t>
            </a:r>
            <a:r>
              <a:rPr lang="de-DE" sz="2000" dirty="0" smtClean="0"/>
              <a:t> a </a:t>
            </a:r>
            <a:r>
              <a:rPr lang="de-DE" sz="2000" dirty="0" err="1" smtClean="0"/>
              <a:t>strategic</a:t>
            </a:r>
            <a:r>
              <a:rPr lang="de-DE" sz="2000" dirty="0" smtClean="0"/>
              <a:t> </a:t>
            </a:r>
            <a:r>
              <a:rPr lang="de-DE" sz="2000" dirty="0" err="1" smtClean="0"/>
              <a:t>innovation</a:t>
            </a:r>
            <a:r>
              <a:rPr lang="de-DE" sz="2000" dirty="0" smtClean="0"/>
              <a:t> </a:t>
            </a:r>
            <a:r>
              <a:rPr lang="de-DE" sz="2000" dirty="0" err="1" smtClean="0"/>
              <a:t>into</a:t>
            </a:r>
            <a:r>
              <a:rPr lang="de-DE" sz="2000" dirty="0" smtClean="0"/>
              <a:t> </a:t>
            </a:r>
            <a:r>
              <a:rPr lang="de-DE" sz="2000" dirty="0" err="1" smtClean="0"/>
              <a:t>practice</a:t>
            </a:r>
            <a:r>
              <a:rPr lang="de-DE" sz="2000" dirty="0" smtClean="0"/>
              <a:t>?</a:t>
            </a:r>
          </a:p>
          <a:p>
            <a:pPr marL="457200" indent="-457200">
              <a:buAutoNum type="arabicPeriod"/>
            </a:pPr>
            <a:endParaRPr lang="de-DE" sz="2000" dirty="0" smtClean="0"/>
          </a:p>
          <a:p>
            <a:pPr marL="457200" indent="-457200">
              <a:buAutoNum type="arabicPeriod"/>
            </a:pPr>
            <a:endParaRPr lang="de-DE" sz="2000" dirty="0" smtClean="0"/>
          </a:p>
          <a:p>
            <a:pPr marL="457200" indent="-457200">
              <a:buAutoNum type="arabicPeriod"/>
            </a:pP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3049323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80719-99AA-4F4C-9EE0-301A8A7C8DED}" type="slidenum">
              <a:rPr lang="de-DE" smtClean="0"/>
              <a:pPr/>
              <a:t>25</a:t>
            </a:fld>
            <a:endParaRPr lang="de-DE"/>
          </a:p>
        </p:txBody>
      </p:sp>
      <p:sp>
        <p:nvSpPr>
          <p:cNvPr id="7" name="Legende mit Linie 1 6"/>
          <p:cNvSpPr/>
          <p:nvPr/>
        </p:nvSpPr>
        <p:spPr>
          <a:xfrm>
            <a:off x="1979712" y="1257888"/>
            <a:ext cx="5112568" cy="3456384"/>
          </a:xfrm>
          <a:prstGeom prst="borderCallout1">
            <a:avLst>
              <a:gd name="adj1" fmla="val 18750"/>
              <a:gd name="adj2" fmla="val -8333"/>
              <a:gd name="adj3" fmla="val 93173"/>
              <a:gd name="adj4" fmla="val -28423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400" b="1" dirty="0" smtClean="0"/>
              <a:t>A </a:t>
            </a:r>
            <a:r>
              <a:rPr lang="de-DE" sz="2400" b="1" dirty="0" err="1" smtClean="0"/>
              <a:t>strategic</a:t>
            </a:r>
            <a:r>
              <a:rPr lang="de-DE" sz="2400" b="1" dirty="0" smtClean="0"/>
              <a:t> </a:t>
            </a:r>
            <a:r>
              <a:rPr lang="de-DE" sz="2400" b="1" dirty="0" err="1" smtClean="0"/>
              <a:t>innovation</a:t>
            </a:r>
            <a:r>
              <a:rPr lang="de-DE" sz="2400" dirty="0" smtClean="0"/>
              <a:t> </a:t>
            </a:r>
            <a:r>
              <a:rPr lang="de-DE" sz="2400" dirty="0" err="1" smtClean="0"/>
              <a:t>is</a:t>
            </a:r>
            <a:r>
              <a:rPr lang="de-DE" sz="2400" dirty="0" smtClean="0"/>
              <a:t> </a:t>
            </a:r>
            <a:r>
              <a:rPr lang="de-DE" sz="2400" dirty="0" err="1" smtClean="0"/>
              <a:t>the</a:t>
            </a:r>
            <a:r>
              <a:rPr lang="de-DE" sz="2400" dirty="0" smtClean="0"/>
              <a:t> </a:t>
            </a:r>
            <a:r>
              <a:rPr lang="de-DE" sz="2400" u="sng" dirty="0" smtClean="0"/>
              <a:t>fundamental </a:t>
            </a:r>
            <a:r>
              <a:rPr lang="de-DE" sz="2400" u="sng" dirty="0" err="1" smtClean="0"/>
              <a:t>reconceptualization</a:t>
            </a:r>
            <a:r>
              <a:rPr lang="de-DE" sz="2400" u="sng" dirty="0" smtClean="0"/>
              <a:t> </a:t>
            </a:r>
            <a:r>
              <a:rPr lang="de-DE" sz="2400" dirty="0" err="1" smtClean="0"/>
              <a:t>of</a:t>
            </a:r>
            <a:r>
              <a:rPr lang="de-DE" sz="2400" dirty="0" smtClean="0"/>
              <a:t> </a:t>
            </a:r>
            <a:r>
              <a:rPr lang="de-DE" sz="2400" dirty="0" err="1" smtClean="0"/>
              <a:t>the</a:t>
            </a:r>
            <a:r>
              <a:rPr lang="de-DE" sz="2400" dirty="0" smtClean="0"/>
              <a:t> </a:t>
            </a:r>
            <a:r>
              <a:rPr lang="de-DE" sz="2400" dirty="0" err="1" smtClean="0"/>
              <a:t>business</a:t>
            </a:r>
            <a:r>
              <a:rPr lang="de-DE" sz="2400" dirty="0" smtClean="0"/>
              <a:t> </a:t>
            </a:r>
            <a:r>
              <a:rPr lang="de-DE" sz="2400" dirty="0" err="1" smtClean="0"/>
              <a:t>model</a:t>
            </a:r>
            <a:r>
              <a:rPr lang="de-DE" sz="2400" dirty="0" smtClean="0"/>
              <a:t> </a:t>
            </a:r>
            <a:r>
              <a:rPr lang="de-DE" sz="2400" dirty="0" err="1" smtClean="0"/>
              <a:t>and</a:t>
            </a:r>
            <a:r>
              <a:rPr lang="de-DE" sz="2400" dirty="0" smtClean="0"/>
              <a:t> </a:t>
            </a:r>
            <a:r>
              <a:rPr lang="de-DE" sz="2400" dirty="0" err="1" smtClean="0"/>
              <a:t>the</a:t>
            </a:r>
            <a:r>
              <a:rPr lang="de-DE" sz="2400" dirty="0" smtClean="0"/>
              <a:t> </a:t>
            </a:r>
            <a:r>
              <a:rPr lang="de-DE" sz="2400" u="sng" dirty="0" err="1" smtClean="0"/>
              <a:t>reshaping</a:t>
            </a:r>
            <a:r>
              <a:rPr lang="de-DE" sz="2400" u="sng" dirty="0" smtClean="0"/>
              <a:t> </a:t>
            </a:r>
            <a:r>
              <a:rPr lang="de-DE" sz="2400" u="sng" dirty="0" err="1" smtClean="0"/>
              <a:t>of</a:t>
            </a:r>
            <a:r>
              <a:rPr lang="de-DE" sz="2400" u="sng" dirty="0" smtClean="0"/>
              <a:t> </a:t>
            </a:r>
            <a:r>
              <a:rPr lang="de-DE" sz="2400" u="sng" dirty="0" err="1" smtClean="0"/>
              <a:t>existing</a:t>
            </a:r>
            <a:r>
              <a:rPr lang="de-DE" sz="2400" u="sng" dirty="0" smtClean="0"/>
              <a:t> </a:t>
            </a:r>
            <a:r>
              <a:rPr lang="de-DE" sz="2400" u="sng" dirty="0" err="1" smtClean="0"/>
              <a:t>markets</a:t>
            </a:r>
            <a:r>
              <a:rPr lang="de-DE" sz="2400" u="sng" dirty="0" smtClean="0"/>
              <a:t> </a:t>
            </a:r>
            <a:r>
              <a:rPr lang="de-DE" sz="2400" dirty="0" smtClean="0"/>
              <a:t>(</a:t>
            </a:r>
            <a:r>
              <a:rPr lang="de-DE" sz="2400" dirty="0" err="1" smtClean="0"/>
              <a:t>by</a:t>
            </a:r>
            <a:r>
              <a:rPr lang="de-DE" sz="2400" dirty="0" smtClean="0"/>
              <a:t> </a:t>
            </a:r>
            <a:r>
              <a:rPr lang="de-DE" sz="2400" dirty="0" err="1" smtClean="0"/>
              <a:t>breaking</a:t>
            </a:r>
            <a:r>
              <a:rPr lang="de-DE" sz="2400" dirty="0" smtClean="0"/>
              <a:t> </a:t>
            </a:r>
            <a:r>
              <a:rPr lang="de-DE" sz="2400" dirty="0" err="1" smtClean="0"/>
              <a:t>rules</a:t>
            </a:r>
            <a:r>
              <a:rPr lang="de-DE" sz="2400" dirty="0" smtClean="0"/>
              <a:t> </a:t>
            </a:r>
            <a:r>
              <a:rPr lang="de-DE" sz="2400" dirty="0" err="1" smtClean="0"/>
              <a:t>and</a:t>
            </a:r>
            <a:r>
              <a:rPr lang="de-DE" sz="2400" dirty="0" smtClean="0"/>
              <a:t> </a:t>
            </a:r>
            <a:r>
              <a:rPr lang="de-DE" sz="2400" dirty="0" err="1" smtClean="0"/>
              <a:t>changing</a:t>
            </a:r>
            <a:r>
              <a:rPr lang="de-DE" sz="2400" dirty="0" smtClean="0"/>
              <a:t> </a:t>
            </a:r>
            <a:r>
              <a:rPr lang="de-DE" sz="2400" dirty="0" err="1" smtClean="0"/>
              <a:t>nature</a:t>
            </a:r>
            <a:r>
              <a:rPr lang="de-DE" sz="2400" dirty="0" smtClean="0"/>
              <a:t> </a:t>
            </a:r>
            <a:r>
              <a:rPr lang="de-DE" sz="2400" dirty="0" err="1" smtClean="0"/>
              <a:t>of</a:t>
            </a:r>
            <a:r>
              <a:rPr lang="de-DE" sz="2400" dirty="0" smtClean="0"/>
              <a:t> </a:t>
            </a:r>
            <a:r>
              <a:rPr lang="de-DE" sz="2400" dirty="0" err="1" smtClean="0"/>
              <a:t>competition</a:t>
            </a:r>
            <a:r>
              <a:rPr lang="de-DE" sz="2400" dirty="0" smtClean="0"/>
              <a:t>) </a:t>
            </a:r>
            <a:r>
              <a:rPr lang="de-DE" sz="2400" dirty="0" err="1" smtClean="0"/>
              <a:t>to</a:t>
            </a:r>
            <a:r>
              <a:rPr lang="de-DE" sz="2400" dirty="0" smtClean="0"/>
              <a:t> </a:t>
            </a:r>
            <a:r>
              <a:rPr lang="de-DE" sz="2400" dirty="0" err="1" smtClean="0"/>
              <a:t>achieve</a:t>
            </a:r>
            <a:r>
              <a:rPr lang="de-DE" sz="2400" dirty="0" smtClean="0"/>
              <a:t> </a:t>
            </a:r>
            <a:r>
              <a:rPr lang="de-DE" sz="2400" u="sng" dirty="0" err="1" smtClean="0"/>
              <a:t>dramatic</a:t>
            </a:r>
            <a:r>
              <a:rPr lang="de-DE" sz="2400" u="sng" dirty="0" smtClean="0"/>
              <a:t> </a:t>
            </a:r>
            <a:r>
              <a:rPr lang="de-DE" sz="2400" u="sng" dirty="0" err="1" smtClean="0"/>
              <a:t>value</a:t>
            </a:r>
            <a:r>
              <a:rPr lang="de-DE" sz="2400" u="sng" dirty="0" smtClean="0"/>
              <a:t> </a:t>
            </a:r>
            <a:r>
              <a:rPr lang="de-DE" sz="2400" u="sng" dirty="0" err="1" smtClean="0"/>
              <a:t>improvements</a:t>
            </a:r>
            <a:r>
              <a:rPr lang="de-DE" sz="2400" u="sng" dirty="0" smtClean="0"/>
              <a:t> </a:t>
            </a:r>
            <a:r>
              <a:rPr lang="de-DE" sz="2400" dirty="0" err="1" smtClean="0"/>
              <a:t>for</a:t>
            </a:r>
            <a:r>
              <a:rPr lang="de-DE" sz="2400" dirty="0" smtClean="0"/>
              <a:t> </a:t>
            </a:r>
            <a:r>
              <a:rPr lang="de-DE" sz="2400" dirty="0" err="1" smtClean="0"/>
              <a:t>customers</a:t>
            </a:r>
            <a:r>
              <a:rPr lang="de-DE" sz="2400" dirty="0" smtClean="0"/>
              <a:t> </a:t>
            </a:r>
            <a:r>
              <a:rPr lang="de-DE" sz="2400" dirty="0" err="1" smtClean="0"/>
              <a:t>and</a:t>
            </a:r>
            <a:r>
              <a:rPr lang="de-DE" sz="2400" dirty="0" smtClean="0"/>
              <a:t> high </a:t>
            </a:r>
            <a:r>
              <a:rPr lang="de-DE" sz="2400" dirty="0" err="1" smtClean="0"/>
              <a:t>growth</a:t>
            </a:r>
            <a:r>
              <a:rPr lang="de-DE" sz="2400" dirty="0" smtClean="0"/>
              <a:t> </a:t>
            </a:r>
            <a:r>
              <a:rPr lang="de-DE" sz="2400" dirty="0" err="1" smtClean="0"/>
              <a:t>for</a:t>
            </a:r>
            <a:r>
              <a:rPr lang="de-DE" sz="2400" dirty="0" smtClean="0"/>
              <a:t> </a:t>
            </a:r>
            <a:r>
              <a:rPr lang="de-DE" sz="2400" dirty="0" err="1" smtClean="0"/>
              <a:t>companies</a:t>
            </a:r>
            <a:r>
              <a:rPr lang="de-DE" sz="2400" dirty="0"/>
              <a:t> </a:t>
            </a:r>
            <a:r>
              <a:rPr lang="de-DE" sz="2400" dirty="0" smtClean="0"/>
              <a:t>(Schlegelmilch et al., 2003)</a:t>
            </a: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2845611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02023" y="168408"/>
            <a:ext cx="7056437" cy="600604"/>
          </a:xfrm>
        </p:spPr>
        <p:txBody>
          <a:bodyPr>
            <a:normAutofit fontScale="90000"/>
          </a:bodyPr>
          <a:lstStyle/>
          <a:p>
            <a:r>
              <a:rPr lang="de-DE" dirty="0" smtClean="0"/>
              <a:t>Study TRM </a:t>
            </a:r>
            <a:r>
              <a:rPr lang="de-DE" dirty="0" err="1" smtClean="0"/>
              <a:t>as</a:t>
            </a:r>
            <a:r>
              <a:rPr lang="de-DE" dirty="0" smtClean="0"/>
              <a:t> </a:t>
            </a:r>
            <a:r>
              <a:rPr lang="de-DE" dirty="0" err="1" smtClean="0"/>
              <a:t>strategic</a:t>
            </a:r>
            <a:r>
              <a:rPr lang="de-DE" dirty="0" smtClean="0"/>
              <a:t> </a:t>
            </a:r>
            <a:r>
              <a:rPr lang="de-DE" dirty="0" err="1" smtClean="0"/>
              <a:t>innovation</a:t>
            </a:r>
            <a:r>
              <a:rPr lang="de-DE" dirty="0" smtClean="0"/>
              <a:t>: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sz="2000" dirty="0" smtClean="0"/>
              <a:t>Fundamental </a:t>
            </a:r>
            <a:r>
              <a:rPr lang="de-DE" sz="2000" dirty="0" err="1" smtClean="0"/>
              <a:t>reconceptualization</a:t>
            </a:r>
            <a:r>
              <a:rPr lang="de-DE" sz="2000" dirty="0" smtClean="0"/>
              <a:t> </a:t>
            </a:r>
            <a:r>
              <a:rPr lang="de-DE" sz="2000" dirty="0" err="1" smtClean="0"/>
              <a:t>of</a:t>
            </a:r>
            <a:r>
              <a:rPr lang="de-DE" sz="2000" dirty="0" smtClean="0"/>
              <a:t> </a:t>
            </a:r>
            <a:r>
              <a:rPr lang="de-DE" sz="2000" dirty="0" err="1" smtClean="0"/>
              <a:t>business</a:t>
            </a:r>
            <a:r>
              <a:rPr lang="de-DE" sz="2000" dirty="0" smtClean="0"/>
              <a:t> </a:t>
            </a:r>
            <a:r>
              <a:rPr lang="de-DE" sz="2000" dirty="0" err="1" smtClean="0"/>
              <a:t>model</a:t>
            </a:r>
            <a:endParaRPr lang="de-DE" sz="2000" dirty="0" smtClean="0"/>
          </a:p>
          <a:p>
            <a:endParaRPr lang="de-DE" sz="2000" dirty="0" smtClean="0"/>
          </a:p>
          <a:p>
            <a:r>
              <a:rPr lang="de-DE" sz="2000" dirty="0" err="1" smtClean="0"/>
              <a:t>Leaps</a:t>
            </a:r>
            <a:r>
              <a:rPr lang="de-DE" sz="2000" dirty="0" smtClean="0"/>
              <a:t> in </a:t>
            </a:r>
            <a:r>
              <a:rPr lang="de-DE" sz="2000" dirty="0" err="1" smtClean="0"/>
              <a:t>value</a:t>
            </a:r>
            <a:endParaRPr lang="de-DE" sz="2000" dirty="0" smtClean="0"/>
          </a:p>
          <a:p>
            <a:endParaRPr lang="de-DE" sz="2000" dirty="0" smtClean="0"/>
          </a:p>
          <a:p>
            <a:r>
              <a:rPr lang="de-DE" sz="2000" dirty="0" err="1" smtClean="0"/>
              <a:t>Breaking</a:t>
            </a:r>
            <a:r>
              <a:rPr lang="de-DE" sz="2000" dirty="0" smtClean="0"/>
              <a:t> </a:t>
            </a:r>
            <a:r>
              <a:rPr lang="de-DE" sz="2000" dirty="0" err="1" smtClean="0"/>
              <a:t>rules</a:t>
            </a:r>
            <a:r>
              <a:rPr lang="de-DE" sz="2000" dirty="0" smtClean="0"/>
              <a:t> </a:t>
            </a:r>
            <a:r>
              <a:rPr lang="de-DE" sz="2000" dirty="0" err="1" smtClean="0"/>
              <a:t>and</a:t>
            </a:r>
            <a:r>
              <a:rPr lang="de-DE" sz="2000" dirty="0" smtClean="0"/>
              <a:t> </a:t>
            </a:r>
            <a:r>
              <a:rPr lang="de-DE" sz="2000" dirty="0" err="1" smtClean="0"/>
              <a:t>reshaping</a:t>
            </a:r>
            <a:r>
              <a:rPr lang="de-DE" sz="2000" dirty="0" smtClean="0"/>
              <a:t> </a:t>
            </a:r>
            <a:r>
              <a:rPr lang="de-DE" sz="2000" dirty="0" err="1" smtClean="0"/>
              <a:t>markets</a:t>
            </a:r>
            <a:endParaRPr lang="de-DE" sz="2000" dirty="0" smtClean="0"/>
          </a:p>
          <a:p>
            <a:endParaRPr lang="de-DE" sz="2000" dirty="0" smtClean="0"/>
          </a:p>
          <a:p>
            <a:r>
              <a:rPr lang="de-DE" sz="2000" dirty="0" err="1" smtClean="0"/>
              <a:t>Sustainability</a:t>
            </a:r>
            <a:r>
              <a:rPr lang="de-DE" sz="2000" dirty="0" smtClean="0"/>
              <a:t> – fit in </a:t>
            </a:r>
            <a:r>
              <a:rPr lang="de-DE" sz="2000" dirty="0" err="1" smtClean="0"/>
              <a:t>long</a:t>
            </a:r>
            <a:r>
              <a:rPr lang="de-DE" sz="2000" dirty="0" smtClean="0"/>
              <a:t> </a:t>
            </a:r>
            <a:r>
              <a:rPr lang="de-DE" sz="2000" dirty="0" err="1" smtClean="0"/>
              <a:t>term</a:t>
            </a:r>
            <a:r>
              <a:rPr lang="de-DE" sz="2000" dirty="0" smtClean="0"/>
              <a:t> </a:t>
            </a:r>
            <a:r>
              <a:rPr lang="de-DE" sz="2000" dirty="0" err="1" smtClean="0"/>
              <a:t>perspective</a:t>
            </a:r>
            <a:endParaRPr lang="de-DE" sz="200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80719-99AA-4F4C-9EE0-301A8A7C8DED}" type="slidenum">
              <a:rPr lang="de-DE" smtClean="0"/>
              <a:pPr/>
              <a:t>26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29816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Data </a:t>
            </a:r>
            <a:r>
              <a:rPr lang="de-DE" dirty="0" err="1" smtClean="0"/>
              <a:t>collection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sz="2400" dirty="0" smtClean="0"/>
              <a:t>Primary </a:t>
            </a:r>
            <a:r>
              <a:rPr lang="de-DE" sz="2400" dirty="0" err="1" smtClean="0"/>
              <a:t>data</a:t>
            </a:r>
            <a:r>
              <a:rPr lang="de-DE" sz="2400" dirty="0" smtClean="0"/>
              <a:t>: </a:t>
            </a:r>
          </a:p>
          <a:p>
            <a:pPr lvl="1"/>
            <a:r>
              <a:rPr lang="de-DE" sz="2000" dirty="0" smtClean="0"/>
              <a:t>17 </a:t>
            </a:r>
            <a:r>
              <a:rPr lang="de-DE" sz="2000" dirty="0" err="1" smtClean="0"/>
              <a:t>interviews</a:t>
            </a:r>
            <a:r>
              <a:rPr lang="de-DE" sz="2000" dirty="0" smtClean="0"/>
              <a:t> at national (10) </a:t>
            </a:r>
            <a:r>
              <a:rPr lang="de-DE" sz="2000" dirty="0" err="1" smtClean="0"/>
              <a:t>and</a:t>
            </a:r>
            <a:r>
              <a:rPr lang="de-DE" sz="2000" dirty="0" smtClean="0"/>
              <a:t> </a:t>
            </a:r>
            <a:r>
              <a:rPr lang="de-DE" sz="2000" dirty="0" err="1" smtClean="0"/>
              <a:t>local</a:t>
            </a:r>
            <a:r>
              <a:rPr lang="de-DE" sz="2000" dirty="0" smtClean="0"/>
              <a:t> </a:t>
            </a:r>
            <a:r>
              <a:rPr lang="de-DE" sz="2000" dirty="0" err="1" smtClean="0"/>
              <a:t>level</a:t>
            </a:r>
            <a:r>
              <a:rPr lang="de-DE" sz="2000" dirty="0" smtClean="0"/>
              <a:t> (7)</a:t>
            </a:r>
          </a:p>
          <a:p>
            <a:pPr lvl="1"/>
            <a:r>
              <a:rPr lang="de-DE" sz="2000" dirty="0" smtClean="0"/>
              <a:t>1 </a:t>
            </a:r>
            <a:r>
              <a:rPr lang="de-DE" sz="2000" dirty="0" err="1" smtClean="0"/>
              <a:t>focus</a:t>
            </a:r>
            <a:r>
              <a:rPr lang="de-DE" sz="2000" dirty="0" smtClean="0"/>
              <a:t> </a:t>
            </a:r>
            <a:r>
              <a:rPr lang="de-DE" sz="2000" dirty="0" err="1" smtClean="0"/>
              <a:t>group</a:t>
            </a:r>
            <a:r>
              <a:rPr lang="de-DE" sz="2000" dirty="0" smtClean="0"/>
              <a:t> </a:t>
            </a:r>
            <a:r>
              <a:rPr lang="de-DE" sz="2000" dirty="0" err="1" smtClean="0"/>
              <a:t>discussion</a:t>
            </a:r>
            <a:r>
              <a:rPr lang="de-DE" sz="2000" dirty="0" smtClean="0"/>
              <a:t> </a:t>
            </a:r>
            <a:r>
              <a:rPr lang="de-DE" sz="2000" dirty="0" err="1" smtClean="0"/>
              <a:t>with</a:t>
            </a:r>
            <a:r>
              <a:rPr lang="de-DE" sz="2000" dirty="0" smtClean="0"/>
              <a:t> 21 </a:t>
            </a:r>
            <a:r>
              <a:rPr lang="de-DE" sz="2000" dirty="0" err="1" smtClean="0"/>
              <a:t>villagers</a:t>
            </a:r>
            <a:r>
              <a:rPr lang="de-DE" sz="2000" dirty="0" smtClean="0"/>
              <a:t>  </a:t>
            </a:r>
          </a:p>
          <a:p>
            <a:endParaRPr lang="de-DE" sz="2400" dirty="0" smtClean="0"/>
          </a:p>
          <a:p>
            <a:r>
              <a:rPr lang="de-DE" sz="2400" dirty="0" err="1" smtClean="0"/>
              <a:t>Secondary</a:t>
            </a:r>
            <a:r>
              <a:rPr lang="de-DE" sz="2400" dirty="0" smtClean="0"/>
              <a:t> </a:t>
            </a:r>
            <a:r>
              <a:rPr lang="de-DE" sz="2400" dirty="0" err="1" smtClean="0"/>
              <a:t>data</a:t>
            </a:r>
            <a:r>
              <a:rPr lang="de-DE" sz="2400" dirty="0" smtClean="0"/>
              <a:t>: </a:t>
            </a:r>
          </a:p>
          <a:p>
            <a:pPr lvl="1"/>
            <a:r>
              <a:rPr lang="de-DE" sz="2000" dirty="0" smtClean="0"/>
              <a:t>7 </a:t>
            </a:r>
            <a:r>
              <a:rPr lang="de-DE" sz="2000" dirty="0"/>
              <a:t>n</a:t>
            </a:r>
            <a:r>
              <a:rPr lang="de-DE" sz="2000" dirty="0" smtClean="0"/>
              <a:t>ational </a:t>
            </a:r>
            <a:r>
              <a:rPr lang="de-DE" sz="2000" dirty="0" err="1" smtClean="0"/>
              <a:t>plans</a:t>
            </a:r>
            <a:r>
              <a:rPr lang="de-DE" sz="2000" dirty="0" smtClean="0"/>
              <a:t> </a:t>
            </a:r>
            <a:r>
              <a:rPr lang="de-DE" sz="2000" dirty="0" err="1" smtClean="0"/>
              <a:t>and</a:t>
            </a:r>
            <a:r>
              <a:rPr lang="de-DE" sz="2000" dirty="0" smtClean="0"/>
              <a:t> </a:t>
            </a:r>
            <a:r>
              <a:rPr lang="de-DE" sz="2000" dirty="0" err="1" smtClean="0"/>
              <a:t>policies</a:t>
            </a:r>
            <a:r>
              <a:rPr lang="de-DE" sz="2000" dirty="0" smtClean="0"/>
              <a:t> SW </a:t>
            </a:r>
            <a:r>
              <a:rPr lang="de-DE" sz="2000" dirty="0" err="1" smtClean="0"/>
              <a:t>delta</a:t>
            </a:r>
            <a:endParaRPr lang="de-DE" sz="2000" dirty="0" smtClean="0"/>
          </a:p>
          <a:p>
            <a:pPr lvl="1"/>
            <a:r>
              <a:rPr lang="de-DE" sz="2000" dirty="0" smtClean="0"/>
              <a:t>10 consultancy reports  </a:t>
            </a:r>
          </a:p>
          <a:p>
            <a:pPr lvl="1"/>
            <a:r>
              <a:rPr lang="de-DE" sz="2000" dirty="0" smtClean="0"/>
              <a:t>6 </a:t>
            </a:r>
            <a:r>
              <a:rPr lang="de-DE" sz="2000" dirty="0" err="1" smtClean="0"/>
              <a:t>newspapers</a:t>
            </a:r>
            <a:r>
              <a:rPr lang="de-DE" sz="2000" dirty="0" smtClean="0"/>
              <a:t> English </a:t>
            </a:r>
            <a:r>
              <a:rPr lang="de-DE" sz="2000" dirty="0" err="1" smtClean="0"/>
              <a:t>language</a:t>
            </a:r>
            <a:endParaRPr lang="de-DE" sz="2000" dirty="0" smtClean="0"/>
          </a:p>
          <a:p>
            <a:pPr lvl="1"/>
            <a:r>
              <a:rPr lang="de-DE" sz="2000" dirty="0" smtClean="0"/>
              <a:t>3 </a:t>
            </a:r>
            <a:r>
              <a:rPr lang="de-DE" sz="2000" dirty="0" err="1" smtClean="0"/>
              <a:t>field</a:t>
            </a:r>
            <a:r>
              <a:rPr lang="de-DE" sz="2000" dirty="0" smtClean="0"/>
              <a:t> </a:t>
            </a:r>
            <a:r>
              <a:rPr lang="de-DE" sz="2000" dirty="0" err="1" smtClean="0"/>
              <a:t>trips</a:t>
            </a:r>
            <a:r>
              <a:rPr lang="de-DE" sz="2000" dirty="0" smtClean="0"/>
              <a:t> </a:t>
            </a:r>
            <a:r>
              <a:rPr lang="de-DE" sz="2000" dirty="0" err="1" smtClean="0"/>
              <a:t>Khulna</a:t>
            </a:r>
            <a:endParaRPr lang="de-DE" sz="2000" dirty="0" smtClean="0"/>
          </a:p>
          <a:p>
            <a:pPr lvl="1"/>
            <a:endParaRPr lang="de-DE" dirty="0" smtClean="0"/>
          </a:p>
          <a:p>
            <a:pPr lvl="1"/>
            <a:endParaRPr lang="de-DE" dirty="0" smtClean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80719-99AA-4F4C-9EE0-301A8A7C8DED}" type="slidenum">
              <a:rPr lang="de-DE" smtClean="0"/>
              <a:pPr/>
              <a:t>27</a:t>
            </a:fld>
            <a:endParaRPr lang="de-DE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3083830"/>
            <a:ext cx="3508226" cy="2631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497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Arbeit\Corporate Design\Final\Manual\cms-version\PPT-Sonderfolie-Hintergrund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8054341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feld 2"/>
          <p:cNvSpPr txBox="1">
            <a:spLocks noChangeArrowheads="1"/>
          </p:cNvSpPr>
          <p:nvPr/>
        </p:nvSpPr>
        <p:spPr bwMode="auto">
          <a:xfrm>
            <a:off x="395536" y="1751013"/>
            <a:ext cx="6984776" cy="2689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-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-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-"/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-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-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-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-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indent="-457200">
              <a:buAutoNum type="arabicPeriod"/>
            </a:pPr>
            <a:r>
              <a:rPr lang="de-DE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Silt</a:t>
            </a:r>
            <a:r>
              <a:rPr lang="de-DE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de-DE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and</a:t>
            </a:r>
            <a:r>
              <a:rPr lang="de-DE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de-DE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water</a:t>
            </a:r>
            <a:r>
              <a:rPr lang="de-DE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in </a:t>
            </a:r>
            <a:r>
              <a:rPr lang="de-DE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Bangladesh</a:t>
            </a:r>
            <a:endParaRPr lang="de-DE" sz="20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457200" indent="-457200">
              <a:buAutoNum type="arabicPeriod"/>
            </a:pPr>
            <a:r>
              <a:rPr lang="de-DE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Theoretical</a:t>
            </a:r>
            <a:r>
              <a:rPr lang="de-DE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de-DE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intermezzo</a:t>
            </a:r>
            <a:endParaRPr lang="de-DE" sz="20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457200" indent="-457200">
              <a:buAutoNum type="arabicPeriod"/>
            </a:pPr>
            <a:r>
              <a:rPr lang="de-DE" sz="2400" dirty="0" smtClean="0"/>
              <a:t>TRM, </a:t>
            </a:r>
            <a:r>
              <a:rPr lang="de-DE" sz="2400" dirty="0" err="1" smtClean="0"/>
              <a:t>putting</a:t>
            </a:r>
            <a:r>
              <a:rPr lang="de-DE" sz="2400" dirty="0" smtClean="0"/>
              <a:t> a </a:t>
            </a:r>
            <a:r>
              <a:rPr lang="de-DE" sz="2400" dirty="0" err="1" smtClean="0"/>
              <a:t>strategic</a:t>
            </a:r>
            <a:r>
              <a:rPr lang="de-DE" sz="2400" dirty="0" smtClean="0"/>
              <a:t> </a:t>
            </a:r>
            <a:r>
              <a:rPr lang="de-DE" sz="2400" dirty="0" err="1" smtClean="0"/>
              <a:t>innovation</a:t>
            </a:r>
            <a:r>
              <a:rPr lang="de-DE" sz="2400" dirty="0" smtClean="0"/>
              <a:t> </a:t>
            </a:r>
            <a:r>
              <a:rPr lang="de-DE" sz="2400" dirty="0" err="1" smtClean="0"/>
              <a:t>into</a:t>
            </a:r>
            <a:r>
              <a:rPr lang="de-DE" sz="2400" dirty="0" smtClean="0"/>
              <a:t> </a:t>
            </a:r>
            <a:r>
              <a:rPr lang="de-DE" sz="2400" dirty="0" err="1" smtClean="0"/>
              <a:t>practice</a:t>
            </a:r>
            <a:r>
              <a:rPr lang="de-DE" sz="2400" dirty="0" smtClean="0"/>
              <a:t>?</a:t>
            </a:r>
          </a:p>
          <a:p>
            <a:pPr marL="457200" indent="-457200">
              <a:buAutoNum type="arabicPeriod"/>
            </a:pPr>
            <a:endParaRPr lang="de-DE" sz="2000" dirty="0" smtClean="0"/>
          </a:p>
          <a:p>
            <a:pPr marL="457200" indent="-457200">
              <a:buAutoNum type="arabicPeriod"/>
            </a:pPr>
            <a:endParaRPr lang="de-DE" sz="2000" dirty="0" smtClean="0"/>
          </a:p>
          <a:p>
            <a:pPr marL="457200" indent="-457200">
              <a:buAutoNum type="arabicPeriod"/>
            </a:pP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508603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Fundamental </a:t>
            </a:r>
            <a:r>
              <a:rPr lang="de-DE" dirty="0" err="1" smtClean="0"/>
              <a:t>reconceptualization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043608" y="3793604"/>
            <a:ext cx="7740814" cy="1638022"/>
          </a:xfrm>
        </p:spPr>
        <p:txBody>
          <a:bodyPr/>
          <a:lstStyle/>
          <a:p>
            <a:pPr marL="0" indent="0">
              <a:buNone/>
            </a:pPr>
            <a:r>
              <a:rPr lang="de-DE" sz="2000" dirty="0" err="1" smtClean="0"/>
              <a:t>Cope</a:t>
            </a:r>
            <a:r>
              <a:rPr lang="de-DE" sz="2000" dirty="0" smtClean="0"/>
              <a:t> </a:t>
            </a:r>
            <a:r>
              <a:rPr lang="de-DE" sz="2000" dirty="0" err="1" smtClean="0"/>
              <a:t>with</a:t>
            </a:r>
            <a:r>
              <a:rPr lang="de-DE" sz="2000" dirty="0" smtClean="0"/>
              <a:t> </a:t>
            </a:r>
            <a:r>
              <a:rPr lang="de-DE" sz="2000" dirty="0" err="1" smtClean="0"/>
              <a:t>water</a:t>
            </a:r>
            <a:r>
              <a:rPr lang="de-DE" sz="2000" dirty="0" smtClean="0"/>
              <a:t> </a:t>
            </a:r>
            <a:r>
              <a:rPr lang="de-DE" sz="2000" dirty="0" err="1" smtClean="0"/>
              <a:t>logging</a:t>
            </a:r>
            <a:r>
              <a:rPr lang="de-DE" sz="2000" dirty="0" smtClean="0"/>
              <a:t> </a:t>
            </a:r>
            <a:r>
              <a:rPr lang="de-DE" sz="2000" dirty="0" err="1" smtClean="0"/>
              <a:t>and</a:t>
            </a:r>
            <a:r>
              <a:rPr lang="de-DE" sz="2000" dirty="0" smtClean="0"/>
              <a:t> </a:t>
            </a:r>
            <a:r>
              <a:rPr lang="de-DE" sz="2000" dirty="0" err="1" smtClean="0"/>
              <a:t>drainage</a:t>
            </a:r>
            <a:r>
              <a:rPr lang="de-DE" sz="2000" dirty="0" smtClean="0"/>
              <a:t> </a:t>
            </a:r>
            <a:r>
              <a:rPr lang="de-DE" sz="2000" dirty="0" err="1" smtClean="0"/>
              <a:t>through</a:t>
            </a:r>
            <a:r>
              <a:rPr lang="de-DE" sz="2000" dirty="0" smtClean="0"/>
              <a:t>:</a:t>
            </a:r>
          </a:p>
          <a:p>
            <a:pPr lvl="1"/>
            <a:r>
              <a:rPr lang="de-DE" sz="1800" dirty="0" err="1" smtClean="0"/>
              <a:t>Reconnect</a:t>
            </a:r>
            <a:r>
              <a:rPr lang="de-DE" sz="1800" dirty="0" smtClean="0"/>
              <a:t> </a:t>
            </a:r>
            <a:r>
              <a:rPr lang="de-DE" sz="1800" dirty="0" err="1" smtClean="0"/>
              <a:t>low</a:t>
            </a:r>
            <a:r>
              <a:rPr lang="de-DE" sz="1800" dirty="0" smtClean="0"/>
              <a:t> </a:t>
            </a:r>
            <a:r>
              <a:rPr lang="de-DE" sz="1800" dirty="0" err="1" smtClean="0"/>
              <a:t>lying</a:t>
            </a:r>
            <a:r>
              <a:rPr lang="de-DE" sz="1800" dirty="0" smtClean="0"/>
              <a:t> </a:t>
            </a:r>
            <a:r>
              <a:rPr lang="de-DE" sz="1800" dirty="0" err="1" smtClean="0"/>
              <a:t>areas</a:t>
            </a:r>
            <a:r>
              <a:rPr lang="de-DE" sz="1800" dirty="0" smtClean="0"/>
              <a:t> </a:t>
            </a:r>
            <a:r>
              <a:rPr lang="de-DE" sz="1800" dirty="0" err="1" smtClean="0"/>
              <a:t>with</a:t>
            </a:r>
            <a:r>
              <a:rPr lang="de-DE" sz="1800" dirty="0" smtClean="0"/>
              <a:t> </a:t>
            </a:r>
            <a:r>
              <a:rPr lang="de-DE" sz="1800" dirty="0" err="1" smtClean="0"/>
              <a:t>rivers</a:t>
            </a:r>
            <a:r>
              <a:rPr lang="de-DE" sz="1800" dirty="0" smtClean="0"/>
              <a:t> </a:t>
            </a:r>
            <a:r>
              <a:rPr lang="de-DE" sz="1800" dirty="0" err="1" smtClean="0"/>
              <a:t>by</a:t>
            </a:r>
            <a:r>
              <a:rPr lang="de-DE" sz="1800" dirty="0" smtClean="0"/>
              <a:t> temporal </a:t>
            </a:r>
            <a:r>
              <a:rPr lang="de-DE" sz="1800" dirty="0" err="1" smtClean="0"/>
              <a:t>restoration</a:t>
            </a:r>
            <a:r>
              <a:rPr lang="de-DE" sz="1800" dirty="0" smtClean="0"/>
              <a:t> </a:t>
            </a:r>
            <a:r>
              <a:rPr lang="de-DE" sz="1800" dirty="0" err="1" smtClean="0"/>
              <a:t>of</a:t>
            </a:r>
            <a:r>
              <a:rPr lang="de-DE" sz="1800" dirty="0" smtClean="0"/>
              <a:t> </a:t>
            </a:r>
            <a:r>
              <a:rPr lang="de-DE" sz="1800" dirty="0" err="1" smtClean="0"/>
              <a:t>water</a:t>
            </a:r>
            <a:r>
              <a:rPr lang="de-DE" sz="1800" dirty="0" smtClean="0"/>
              <a:t>-sediment </a:t>
            </a:r>
            <a:r>
              <a:rPr lang="de-DE" sz="1800" dirty="0" err="1" smtClean="0"/>
              <a:t>flows</a:t>
            </a:r>
            <a:endParaRPr lang="de-DE" sz="1800" dirty="0" smtClean="0"/>
          </a:p>
          <a:p>
            <a:pPr lvl="1"/>
            <a:r>
              <a:rPr lang="de-DE" sz="1800" dirty="0" err="1" smtClean="0"/>
              <a:t>Local</a:t>
            </a:r>
            <a:r>
              <a:rPr lang="de-DE" sz="1800" dirty="0" smtClean="0"/>
              <a:t> </a:t>
            </a:r>
            <a:r>
              <a:rPr lang="de-DE" sz="1800" dirty="0" err="1" smtClean="0"/>
              <a:t>people‘s</a:t>
            </a:r>
            <a:r>
              <a:rPr lang="de-DE" sz="1800" dirty="0" smtClean="0"/>
              <a:t> </a:t>
            </a:r>
            <a:r>
              <a:rPr lang="de-DE" sz="1800" dirty="0" err="1" smtClean="0"/>
              <a:t>idea</a:t>
            </a:r>
            <a:r>
              <a:rPr lang="de-DE" sz="1800" dirty="0" smtClean="0"/>
              <a:t> versus </a:t>
            </a:r>
            <a:r>
              <a:rPr lang="de-DE" sz="1800" dirty="0" err="1" smtClean="0"/>
              <a:t>engineer‘s</a:t>
            </a:r>
            <a:r>
              <a:rPr lang="de-DE" sz="1800" dirty="0" smtClean="0"/>
              <a:t> </a:t>
            </a:r>
            <a:r>
              <a:rPr lang="de-DE" sz="1800" dirty="0" err="1" smtClean="0"/>
              <a:t>knowledge</a:t>
            </a:r>
            <a:r>
              <a:rPr lang="de-DE" sz="1800" dirty="0" smtClean="0"/>
              <a:t>, </a:t>
            </a:r>
            <a:r>
              <a:rPr lang="de-DE" sz="1800" dirty="0" err="1" smtClean="0"/>
              <a:t>nature-driven</a:t>
            </a:r>
            <a:r>
              <a:rPr lang="de-DE" sz="1800" dirty="0" smtClean="0"/>
              <a:t> </a:t>
            </a:r>
            <a:r>
              <a:rPr lang="de-DE" sz="1800" dirty="0" err="1" smtClean="0"/>
              <a:t>vs</a:t>
            </a:r>
            <a:r>
              <a:rPr lang="de-DE" sz="1800" dirty="0" smtClean="0"/>
              <a:t> </a:t>
            </a:r>
            <a:r>
              <a:rPr lang="de-DE" sz="1800" dirty="0" err="1" smtClean="0"/>
              <a:t>engineering</a:t>
            </a:r>
            <a:r>
              <a:rPr lang="de-DE" sz="1800" dirty="0" smtClean="0"/>
              <a:t> </a:t>
            </a:r>
            <a:r>
              <a:rPr lang="de-DE" sz="1800" dirty="0" err="1" smtClean="0"/>
              <a:t>approach</a:t>
            </a:r>
            <a:endParaRPr lang="de-DE" sz="180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80719-99AA-4F4C-9EE0-301A8A7C8DED}" type="slidenum">
              <a:rPr lang="de-DE" smtClean="0"/>
              <a:pPr/>
              <a:t>29</a:t>
            </a:fld>
            <a:endParaRPr lang="de-DE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373373" y="1345332"/>
            <a:ext cx="3708573" cy="2384083"/>
          </a:xfrm>
          <a:prstGeom prst="rect">
            <a:avLst/>
          </a:prstGeom>
        </p:spPr>
      </p:pic>
      <p:pic>
        <p:nvPicPr>
          <p:cNvPr id="8" name="Picture 3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5576" y="1345332"/>
            <a:ext cx="2880296" cy="216014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9" name="Grafik 8"/>
          <p:cNvPicPr>
            <a:picLocks noChangeAspect="1"/>
          </p:cNvPicPr>
          <p:nvPr/>
        </p:nvPicPr>
        <p:blipFill rotWithShape="1">
          <a:blip r:embed="rId5" cstate="email"/>
          <a:srcRect/>
          <a:stretch/>
        </p:blipFill>
        <p:spPr>
          <a:xfrm>
            <a:off x="236585" y="4263086"/>
            <a:ext cx="1022304" cy="887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798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err="1" smtClean="0"/>
              <a:t>Leap</a:t>
            </a:r>
            <a:r>
              <a:rPr lang="de-DE" dirty="0" smtClean="0"/>
              <a:t> in </a:t>
            </a:r>
            <a:r>
              <a:rPr lang="de-DE" dirty="0" err="1" smtClean="0"/>
              <a:t>value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80719-99AA-4F4C-9EE0-301A8A7C8DED}" type="slidenum">
              <a:rPr lang="de-DE" smtClean="0"/>
              <a:pPr/>
              <a:t>30</a:t>
            </a:fld>
            <a:endParaRPr lang="de-DE"/>
          </a:p>
        </p:txBody>
      </p:sp>
      <p:sp>
        <p:nvSpPr>
          <p:cNvPr id="7" name="Inhaltsplatzhalter 2"/>
          <p:cNvSpPr txBox="1">
            <a:spLocks/>
          </p:cNvSpPr>
          <p:nvPr/>
        </p:nvSpPr>
        <p:spPr bwMode="auto">
          <a:xfrm>
            <a:off x="1026229" y="3764880"/>
            <a:ext cx="7740814" cy="1638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-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2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-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-"/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-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-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-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-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de-DE" sz="2000" kern="0" dirty="0" smtClean="0"/>
              <a:t>TRM </a:t>
            </a:r>
            <a:r>
              <a:rPr lang="de-DE" sz="2000" kern="0" dirty="0" err="1" smtClean="0"/>
              <a:t>can</a:t>
            </a:r>
            <a:r>
              <a:rPr lang="de-DE" sz="2000" kern="0" dirty="0" smtClean="0"/>
              <a:t> </a:t>
            </a:r>
            <a:r>
              <a:rPr lang="de-DE" sz="2000" kern="0" dirty="0" err="1" smtClean="0"/>
              <a:t>generate</a:t>
            </a:r>
            <a:r>
              <a:rPr lang="de-DE" sz="2000" kern="0" dirty="0" smtClean="0"/>
              <a:t> </a:t>
            </a:r>
            <a:r>
              <a:rPr lang="de-DE" sz="2000" kern="0" dirty="0" err="1" smtClean="0"/>
              <a:t>leap</a:t>
            </a:r>
            <a:r>
              <a:rPr lang="de-DE" sz="2000" kern="0" dirty="0" smtClean="0"/>
              <a:t> in </a:t>
            </a:r>
            <a:r>
              <a:rPr lang="de-DE" sz="2000" kern="0" dirty="0" err="1" smtClean="0"/>
              <a:t>value</a:t>
            </a:r>
            <a:r>
              <a:rPr lang="de-DE" sz="2000" kern="0" dirty="0" smtClean="0"/>
              <a:t>..</a:t>
            </a:r>
          </a:p>
          <a:p>
            <a:pPr lvl="1"/>
            <a:r>
              <a:rPr lang="de-DE" sz="1800" kern="0" dirty="0" err="1" smtClean="0"/>
              <a:t>Overcome</a:t>
            </a:r>
            <a:r>
              <a:rPr lang="de-DE" sz="1800" kern="0" dirty="0" smtClean="0"/>
              <a:t> </a:t>
            </a:r>
            <a:r>
              <a:rPr lang="de-DE" sz="1800" kern="0" dirty="0" err="1" smtClean="0"/>
              <a:t>water</a:t>
            </a:r>
            <a:r>
              <a:rPr lang="de-DE" sz="1800" kern="0" dirty="0" smtClean="0"/>
              <a:t> </a:t>
            </a:r>
            <a:r>
              <a:rPr lang="de-DE" sz="1800" kern="0" dirty="0" err="1" smtClean="0"/>
              <a:t>logging</a:t>
            </a:r>
            <a:r>
              <a:rPr lang="de-DE" sz="1800" kern="0" dirty="0" smtClean="0"/>
              <a:t>, </a:t>
            </a:r>
            <a:r>
              <a:rPr lang="de-DE" sz="1800" kern="0" dirty="0" err="1" smtClean="0"/>
              <a:t>from</a:t>
            </a:r>
            <a:r>
              <a:rPr lang="de-DE" sz="1800" kern="0" dirty="0" smtClean="0"/>
              <a:t> 1 </a:t>
            </a:r>
            <a:r>
              <a:rPr lang="de-DE" sz="1800" kern="0" dirty="0" err="1" smtClean="0"/>
              <a:t>crop</a:t>
            </a:r>
            <a:r>
              <a:rPr lang="de-DE" sz="1800" kern="0" dirty="0"/>
              <a:t> </a:t>
            </a:r>
            <a:r>
              <a:rPr lang="de-DE" sz="1800" kern="0" dirty="0" err="1" smtClean="0"/>
              <a:t>to</a:t>
            </a:r>
            <a:r>
              <a:rPr lang="de-DE" sz="1800" kern="0" dirty="0" smtClean="0"/>
              <a:t> 3 </a:t>
            </a:r>
            <a:r>
              <a:rPr lang="de-DE" sz="1800" kern="0" dirty="0" err="1" smtClean="0"/>
              <a:t>crops</a:t>
            </a:r>
            <a:endParaRPr lang="de-DE" sz="1800" kern="0" dirty="0"/>
          </a:p>
          <a:p>
            <a:pPr lvl="1"/>
            <a:r>
              <a:rPr lang="de-DE" sz="1800" kern="0" dirty="0" smtClean="0"/>
              <a:t>Land </a:t>
            </a:r>
            <a:r>
              <a:rPr lang="de-DE" sz="1800" kern="0" dirty="0" err="1" smtClean="0"/>
              <a:t>elevation</a:t>
            </a:r>
            <a:r>
              <a:rPr lang="de-DE" sz="1800" kern="0" dirty="0" smtClean="0"/>
              <a:t> </a:t>
            </a:r>
            <a:r>
              <a:rPr lang="de-DE" sz="1800" kern="0" dirty="0" err="1" smtClean="0"/>
              <a:t>linked</a:t>
            </a:r>
            <a:r>
              <a:rPr lang="de-DE" sz="1800" kern="0" dirty="0" smtClean="0"/>
              <a:t> </a:t>
            </a:r>
            <a:r>
              <a:rPr lang="de-DE" sz="1800" kern="0" dirty="0" err="1" smtClean="0"/>
              <a:t>with</a:t>
            </a:r>
            <a:r>
              <a:rPr lang="de-DE" sz="1800" kern="0" dirty="0" smtClean="0"/>
              <a:t> </a:t>
            </a:r>
            <a:r>
              <a:rPr lang="de-DE" sz="1800" kern="0" dirty="0" err="1" smtClean="0"/>
              <a:t>better</a:t>
            </a:r>
            <a:r>
              <a:rPr lang="de-DE" sz="1800" kern="0" dirty="0" smtClean="0"/>
              <a:t> </a:t>
            </a:r>
            <a:r>
              <a:rPr lang="de-DE" sz="1800" kern="0" dirty="0" err="1" smtClean="0"/>
              <a:t>livelihood</a:t>
            </a:r>
            <a:r>
              <a:rPr lang="de-DE" sz="1800" kern="0" dirty="0" smtClean="0"/>
              <a:t> </a:t>
            </a:r>
            <a:r>
              <a:rPr lang="de-DE" sz="1800" kern="0" dirty="0" err="1" smtClean="0"/>
              <a:t>for</a:t>
            </a:r>
            <a:r>
              <a:rPr lang="de-DE" sz="1800" kern="0" dirty="0" smtClean="0"/>
              <a:t> </a:t>
            </a:r>
            <a:r>
              <a:rPr lang="de-DE" sz="1800" kern="0" dirty="0" err="1" smtClean="0"/>
              <a:t>future</a:t>
            </a:r>
            <a:r>
              <a:rPr lang="de-DE" sz="1800" kern="0" dirty="0" smtClean="0"/>
              <a:t> </a:t>
            </a:r>
            <a:r>
              <a:rPr lang="de-DE" sz="1800" kern="0" dirty="0" err="1" smtClean="0"/>
              <a:t>generations</a:t>
            </a:r>
            <a:endParaRPr lang="de-DE" sz="1800" kern="0" dirty="0" smtClean="0"/>
          </a:p>
          <a:p>
            <a:pPr lvl="1"/>
            <a:r>
              <a:rPr lang="de-DE" sz="1800" kern="0" dirty="0" err="1" smtClean="0"/>
              <a:t>Leaps</a:t>
            </a:r>
            <a:r>
              <a:rPr lang="de-DE" sz="1800" kern="0" dirty="0" smtClean="0"/>
              <a:t> </a:t>
            </a:r>
            <a:r>
              <a:rPr lang="de-DE" sz="1800" kern="0" dirty="0" err="1" smtClean="0"/>
              <a:t>can</a:t>
            </a:r>
            <a:r>
              <a:rPr lang="de-DE" sz="1800" kern="0" dirty="0" smtClean="0"/>
              <a:t> </a:t>
            </a:r>
            <a:r>
              <a:rPr lang="de-DE" sz="1800" kern="0" dirty="0" err="1" smtClean="0"/>
              <a:t>be</a:t>
            </a:r>
            <a:r>
              <a:rPr lang="de-DE" sz="1800" kern="0" dirty="0" smtClean="0"/>
              <a:t> </a:t>
            </a:r>
            <a:r>
              <a:rPr lang="de-DE" sz="1800" kern="0" dirty="0" err="1" smtClean="0"/>
              <a:t>achieved</a:t>
            </a:r>
            <a:r>
              <a:rPr lang="de-DE" sz="1800" kern="0" dirty="0" smtClean="0"/>
              <a:t> </a:t>
            </a:r>
            <a:r>
              <a:rPr lang="de-DE" sz="1800" kern="0" dirty="0" err="1" smtClean="0"/>
              <a:t>as</a:t>
            </a:r>
            <a:r>
              <a:rPr lang="de-DE" sz="1800" kern="0" dirty="0" smtClean="0"/>
              <a:t> </a:t>
            </a:r>
            <a:r>
              <a:rPr lang="de-DE" sz="1800" kern="0" dirty="0" err="1" smtClean="0"/>
              <a:t>current</a:t>
            </a:r>
            <a:r>
              <a:rPr lang="de-DE" sz="1800" kern="0" dirty="0" smtClean="0"/>
              <a:t> </a:t>
            </a:r>
            <a:r>
              <a:rPr lang="de-DE" sz="1800" kern="0" dirty="0" err="1" smtClean="0"/>
              <a:t>strategies</a:t>
            </a:r>
            <a:r>
              <a:rPr lang="de-DE" sz="1800" kern="0" dirty="0" smtClean="0"/>
              <a:t> </a:t>
            </a:r>
            <a:r>
              <a:rPr lang="de-DE" sz="1800" kern="0" dirty="0" err="1" smtClean="0"/>
              <a:t>contributed</a:t>
            </a:r>
            <a:r>
              <a:rPr lang="de-DE" sz="1800" kern="0" dirty="0" smtClean="0"/>
              <a:t> </a:t>
            </a:r>
            <a:r>
              <a:rPr lang="de-DE" sz="1800" kern="0" dirty="0" err="1" smtClean="0"/>
              <a:t>to</a:t>
            </a:r>
            <a:r>
              <a:rPr lang="de-DE" sz="1800" kern="0" dirty="0" smtClean="0"/>
              <a:t> </a:t>
            </a:r>
            <a:r>
              <a:rPr lang="de-DE" sz="1800" kern="0" dirty="0" err="1" smtClean="0"/>
              <a:t>harsh</a:t>
            </a:r>
            <a:r>
              <a:rPr lang="de-DE" sz="1800" kern="0" dirty="0" smtClean="0"/>
              <a:t>, </a:t>
            </a:r>
            <a:r>
              <a:rPr lang="de-DE" sz="1800" kern="0" dirty="0" err="1" smtClean="0"/>
              <a:t>water</a:t>
            </a:r>
            <a:r>
              <a:rPr lang="de-DE" sz="1800" kern="0" dirty="0" smtClean="0"/>
              <a:t> </a:t>
            </a:r>
            <a:r>
              <a:rPr lang="de-DE" sz="1800" kern="0" dirty="0" err="1" smtClean="0"/>
              <a:t>logged</a:t>
            </a:r>
            <a:r>
              <a:rPr lang="de-DE" sz="1800" kern="0" dirty="0" smtClean="0"/>
              <a:t> </a:t>
            </a:r>
            <a:r>
              <a:rPr lang="de-DE" sz="1800" kern="0" dirty="0" err="1" smtClean="0"/>
              <a:t>living</a:t>
            </a:r>
            <a:r>
              <a:rPr lang="de-DE" sz="1800" kern="0" dirty="0" smtClean="0"/>
              <a:t> </a:t>
            </a:r>
            <a:r>
              <a:rPr lang="de-DE" sz="1800" kern="0" dirty="0" err="1" smtClean="0"/>
              <a:t>environment</a:t>
            </a:r>
            <a:endParaRPr lang="de-DE" sz="1800" kern="0" dirty="0" smtClean="0"/>
          </a:p>
        </p:txBody>
      </p:sp>
      <p:pic>
        <p:nvPicPr>
          <p:cNvPr id="8" name="Picture 1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5576" y="1404145"/>
            <a:ext cx="2801661" cy="210117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9" name="Grafik 8"/>
          <p:cNvPicPr>
            <a:picLocks noChangeAspect="1"/>
          </p:cNvPicPr>
          <p:nvPr/>
        </p:nvPicPr>
        <p:blipFill rotWithShape="1">
          <a:blip r:embed="rId3" cstate="email"/>
          <a:srcRect/>
          <a:stretch/>
        </p:blipFill>
        <p:spPr>
          <a:xfrm>
            <a:off x="236585" y="4263086"/>
            <a:ext cx="1022304" cy="887282"/>
          </a:xfrm>
          <a:prstGeom prst="rect">
            <a:avLst/>
          </a:prstGeom>
        </p:spPr>
      </p:pic>
      <p:sp>
        <p:nvSpPr>
          <p:cNvPr id="10" name="Inhaltsplatzhalter 2"/>
          <p:cNvSpPr txBox="1">
            <a:spLocks/>
          </p:cNvSpPr>
          <p:nvPr/>
        </p:nvSpPr>
        <p:spPr bwMode="auto">
          <a:xfrm>
            <a:off x="4629573" y="1867294"/>
            <a:ext cx="3579555" cy="1638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-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2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-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-"/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-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-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-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-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de-DE" sz="2000" kern="0" dirty="0" smtClean="0"/>
              <a:t>… but not </a:t>
            </a:r>
            <a:r>
              <a:rPr lang="de-DE" sz="2000" kern="0" dirty="0" err="1" smtClean="0"/>
              <a:t>automatically</a:t>
            </a:r>
            <a:r>
              <a:rPr lang="de-DE" sz="2000" kern="0" dirty="0" smtClean="0"/>
              <a:t> </a:t>
            </a:r>
            <a:r>
              <a:rPr lang="de-DE" sz="2000" kern="0" dirty="0" err="1" smtClean="0"/>
              <a:t>supported</a:t>
            </a:r>
            <a:r>
              <a:rPr lang="de-DE" sz="2000" kern="0" dirty="0" smtClean="0"/>
              <a:t> at </a:t>
            </a:r>
            <a:r>
              <a:rPr lang="de-DE" sz="2000" kern="0" dirty="0" err="1" smtClean="0"/>
              <a:t>local</a:t>
            </a:r>
            <a:r>
              <a:rPr lang="de-DE" sz="2000" kern="0" dirty="0" smtClean="0"/>
              <a:t> </a:t>
            </a:r>
            <a:r>
              <a:rPr lang="de-DE" sz="2000" kern="0" dirty="0" err="1" smtClean="0"/>
              <a:t>level</a:t>
            </a:r>
            <a:r>
              <a:rPr lang="de-DE" sz="2000" kern="0" dirty="0" smtClean="0"/>
              <a:t> </a:t>
            </a:r>
            <a:r>
              <a:rPr lang="de-DE" sz="2000" kern="0" dirty="0" err="1" smtClean="0"/>
              <a:t>or</a:t>
            </a:r>
            <a:r>
              <a:rPr lang="de-DE" sz="2000" kern="0" dirty="0" smtClean="0"/>
              <a:t> </a:t>
            </a:r>
            <a:r>
              <a:rPr lang="de-DE" sz="2000" kern="0" dirty="0" err="1" smtClean="0"/>
              <a:t>influential</a:t>
            </a:r>
            <a:r>
              <a:rPr lang="de-DE" sz="2000" kern="0" dirty="0" smtClean="0"/>
              <a:t> </a:t>
            </a:r>
            <a:r>
              <a:rPr lang="de-DE" sz="2000" kern="0" dirty="0" err="1" smtClean="0"/>
              <a:t>decision-makers</a:t>
            </a:r>
            <a:endParaRPr lang="de-DE" sz="1800" kern="0" dirty="0" smtClean="0"/>
          </a:p>
        </p:txBody>
      </p:sp>
    </p:spTree>
    <p:extLst>
      <p:ext uri="{BB962C8B-B14F-4D97-AF65-F5344CB8AC3E}">
        <p14:creationId xmlns:p14="http://schemas.microsoft.com/office/powerpoint/2010/main" val="2649333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Break </a:t>
            </a:r>
            <a:r>
              <a:rPr lang="de-DE" dirty="0" err="1" smtClean="0"/>
              <a:t>rules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reshape</a:t>
            </a:r>
            <a:r>
              <a:rPr lang="de-DE" dirty="0" smtClean="0"/>
              <a:t> </a:t>
            </a:r>
            <a:r>
              <a:rPr lang="de-DE" dirty="0" err="1" smtClean="0"/>
              <a:t>markets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80719-99AA-4F4C-9EE0-301A8A7C8DED}" type="slidenum">
              <a:rPr lang="de-DE" smtClean="0"/>
              <a:pPr/>
              <a:t>31</a:t>
            </a:fld>
            <a:endParaRPr lang="de-DE"/>
          </a:p>
        </p:txBody>
      </p:sp>
      <p:sp>
        <p:nvSpPr>
          <p:cNvPr id="7" name="Inhaltsplatzhalter 2"/>
          <p:cNvSpPr txBox="1">
            <a:spLocks/>
          </p:cNvSpPr>
          <p:nvPr/>
        </p:nvSpPr>
        <p:spPr bwMode="auto">
          <a:xfrm>
            <a:off x="1043608" y="3793604"/>
            <a:ext cx="7740814" cy="1638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-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2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-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-"/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-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-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-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-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de-DE" sz="2000" kern="0" dirty="0" smtClean="0"/>
              <a:t>Rules </a:t>
            </a:r>
            <a:r>
              <a:rPr lang="de-DE" sz="2000" kern="0" dirty="0" err="1" smtClean="0"/>
              <a:t>and</a:t>
            </a:r>
            <a:r>
              <a:rPr lang="de-DE" sz="2000" kern="0" dirty="0" smtClean="0"/>
              <a:t> </a:t>
            </a:r>
            <a:r>
              <a:rPr lang="de-DE" sz="2000" kern="0" dirty="0" err="1" smtClean="0"/>
              <a:t>markets</a:t>
            </a:r>
            <a:r>
              <a:rPr lang="de-DE" sz="2000" kern="0" dirty="0" smtClean="0"/>
              <a:t> </a:t>
            </a:r>
            <a:r>
              <a:rPr lang="de-DE" sz="2000" kern="0" dirty="0" err="1" smtClean="0"/>
              <a:t>to</a:t>
            </a:r>
            <a:r>
              <a:rPr lang="de-DE" sz="2000" kern="0" dirty="0" smtClean="0"/>
              <a:t> </a:t>
            </a:r>
            <a:r>
              <a:rPr lang="de-DE" sz="2000" kern="0" dirty="0" err="1" smtClean="0"/>
              <a:t>be</a:t>
            </a:r>
            <a:r>
              <a:rPr lang="de-DE" sz="2000" kern="0" dirty="0" smtClean="0"/>
              <a:t> </a:t>
            </a:r>
            <a:r>
              <a:rPr lang="de-DE" sz="2000" kern="0" dirty="0" err="1" smtClean="0"/>
              <a:t>reshaped</a:t>
            </a:r>
            <a:endParaRPr lang="de-DE" sz="2000" kern="0" dirty="0" smtClean="0"/>
          </a:p>
          <a:p>
            <a:pPr lvl="1"/>
            <a:r>
              <a:rPr lang="de-DE" sz="1800" kern="0" dirty="0" smtClean="0"/>
              <a:t>TRM design </a:t>
            </a:r>
            <a:r>
              <a:rPr lang="de-DE" sz="1800" kern="0" dirty="0" err="1" smtClean="0"/>
              <a:t>correspond</a:t>
            </a:r>
            <a:r>
              <a:rPr lang="de-DE" sz="1800" kern="0" dirty="0" smtClean="0"/>
              <a:t> </a:t>
            </a:r>
            <a:r>
              <a:rPr lang="de-DE" sz="1800" kern="0" dirty="0" err="1" smtClean="0"/>
              <a:t>with</a:t>
            </a:r>
            <a:r>
              <a:rPr lang="de-DE" sz="1800" kern="0" dirty="0" smtClean="0"/>
              <a:t> </a:t>
            </a:r>
            <a:r>
              <a:rPr lang="de-DE" sz="1800" kern="0" dirty="0" err="1" smtClean="0"/>
              <a:t>local</a:t>
            </a:r>
            <a:r>
              <a:rPr lang="de-DE" sz="1800" kern="0" dirty="0" smtClean="0"/>
              <a:t> </a:t>
            </a:r>
            <a:r>
              <a:rPr lang="de-DE" sz="1800" kern="0" dirty="0" err="1" smtClean="0"/>
              <a:t>people‘s</a:t>
            </a:r>
            <a:r>
              <a:rPr lang="de-DE" sz="1800" kern="0" dirty="0" smtClean="0"/>
              <a:t> </a:t>
            </a:r>
            <a:r>
              <a:rPr lang="de-DE" sz="1800" kern="0" dirty="0" err="1" smtClean="0"/>
              <a:t>knowledge</a:t>
            </a:r>
            <a:r>
              <a:rPr lang="de-DE" sz="1800" kern="0" dirty="0" smtClean="0"/>
              <a:t> </a:t>
            </a:r>
          </a:p>
          <a:p>
            <a:pPr lvl="1"/>
            <a:r>
              <a:rPr lang="de-DE" sz="1800" kern="0" dirty="0" err="1" smtClean="0"/>
              <a:t>Compensation</a:t>
            </a:r>
            <a:r>
              <a:rPr lang="de-DE" sz="1800" kern="0" dirty="0" smtClean="0"/>
              <a:t> </a:t>
            </a:r>
            <a:r>
              <a:rPr lang="de-DE" sz="1800" kern="0" dirty="0" err="1" smtClean="0"/>
              <a:t>should</a:t>
            </a:r>
            <a:r>
              <a:rPr lang="de-DE" sz="1800" kern="0" dirty="0" smtClean="0"/>
              <a:t> </a:t>
            </a:r>
            <a:r>
              <a:rPr lang="de-DE" sz="1800" kern="0" dirty="0" err="1" smtClean="0"/>
              <a:t>become</a:t>
            </a:r>
            <a:r>
              <a:rPr lang="de-DE" sz="1800" kern="0" dirty="0" smtClean="0"/>
              <a:t> </a:t>
            </a:r>
            <a:r>
              <a:rPr lang="de-DE" sz="1800" kern="0" dirty="0" err="1" smtClean="0"/>
              <a:t>easier</a:t>
            </a:r>
            <a:r>
              <a:rPr lang="de-DE" sz="1800" kern="0" dirty="0" smtClean="0"/>
              <a:t> </a:t>
            </a:r>
            <a:r>
              <a:rPr lang="de-DE" sz="1800" kern="0" dirty="0" err="1" smtClean="0"/>
              <a:t>and</a:t>
            </a:r>
            <a:r>
              <a:rPr lang="de-DE" sz="1800" kern="0" dirty="0" smtClean="0"/>
              <a:t> fairer </a:t>
            </a:r>
          </a:p>
          <a:p>
            <a:pPr lvl="1"/>
            <a:r>
              <a:rPr lang="de-DE" sz="1800" kern="0" dirty="0" smtClean="0"/>
              <a:t>Market </a:t>
            </a:r>
            <a:r>
              <a:rPr lang="de-DE" sz="1800" kern="0" dirty="0" err="1" smtClean="0"/>
              <a:t>of</a:t>
            </a:r>
            <a:r>
              <a:rPr lang="de-DE" sz="1800" kern="0" dirty="0" smtClean="0"/>
              <a:t> </a:t>
            </a:r>
            <a:r>
              <a:rPr lang="de-DE" sz="1800" kern="0" dirty="0" err="1" smtClean="0"/>
              <a:t>water</a:t>
            </a:r>
            <a:r>
              <a:rPr lang="de-DE" sz="1800" kern="0" dirty="0" smtClean="0"/>
              <a:t> </a:t>
            </a:r>
            <a:r>
              <a:rPr lang="de-DE" sz="1800" kern="0" dirty="0" err="1" smtClean="0"/>
              <a:t>projects</a:t>
            </a:r>
            <a:r>
              <a:rPr lang="de-DE" sz="1800" kern="0" dirty="0" smtClean="0"/>
              <a:t> not </a:t>
            </a:r>
            <a:r>
              <a:rPr lang="de-DE" sz="1800" kern="0" dirty="0" err="1" smtClean="0"/>
              <a:t>reshaped</a:t>
            </a:r>
            <a:r>
              <a:rPr lang="de-DE" sz="1800" kern="0" dirty="0" smtClean="0"/>
              <a:t> </a:t>
            </a:r>
            <a:endParaRPr lang="de-DE" sz="1800" kern="0" dirty="0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-106980" y="4221720"/>
            <a:ext cx="1373915" cy="781790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292921" y="1249311"/>
            <a:ext cx="3494250" cy="2246304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 rotWithShape="1">
          <a:blip r:embed="rId4" cstate="email"/>
          <a:srcRect/>
          <a:stretch/>
        </p:blipFill>
        <p:spPr>
          <a:xfrm>
            <a:off x="230617" y="1701306"/>
            <a:ext cx="1022304" cy="887282"/>
          </a:xfrm>
          <a:prstGeom prst="rect">
            <a:avLst/>
          </a:prstGeom>
        </p:spPr>
      </p:pic>
      <p:sp>
        <p:nvSpPr>
          <p:cNvPr id="13" name="Inhaltsplatzhalter 2"/>
          <p:cNvSpPr txBox="1">
            <a:spLocks/>
          </p:cNvSpPr>
          <p:nvPr/>
        </p:nvSpPr>
        <p:spPr bwMode="auto">
          <a:xfrm>
            <a:off x="5148064" y="1417340"/>
            <a:ext cx="3004403" cy="1638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-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2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-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-"/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-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-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-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-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457200" lvl="1" indent="0">
              <a:buNone/>
            </a:pPr>
            <a:r>
              <a:rPr lang="de-DE" sz="1800" kern="0" dirty="0" smtClean="0"/>
              <a:t>-Illegal </a:t>
            </a:r>
            <a:r>
              <a:rPr lang="de-DE" sz="1800" kern="0" dirty="0" err="1" smtClean="0"/>
              <a:t>breaching</a:t>
            </a:r>
            <a:r>
              <a:rPr lang="de-DE" sz="1800" kern="0" dirty="0" smtClean="0"/>
              <a:t> </a:t>
            </a:r>
            <a:r>
              <a:rPr lang="de-DE" sz="1800" kern="0" dirty="0" err="1" smtClean="0"/>
              <a:t>of</a:t>
            </a:r>
            <a:r>
              <a:rPr lang="de-DE" sz="1800" kern="0" dirty="0" smtClean="0"/>
              <a:t> </a:t>
            </a:r>
            <a:r>
              <a:rPr lang="de-DE" sz="1800" kern="0" dirty="0" err="1" smtClean="0"/>
              <a:t>embankments</a:t>
            </a:r>
            <a:endParaRPr lang="de-DE" sz="1800" kern="0" dirty="0" smtClean="0"/>
          </a:p>
          <a:p>
            <a:pPr marL="457200" lvl="1" indent="0">
              <a:buNone/>
            </a:pPr>
            <a:r>
              <a:rPr lang="de-DE" sz="1800" kern="0" dirty="0" smtClean="0"/>
              <a:t>-</a:t>
            </a:r>
            <a:r>
              <a:rPr lang="de-DE" sz="1800" kern="0" dirty="0" err="1" smtClean="0"/>
              <a:t>Step</a:t>
            </a:r>
            <a:r>
              <a:rPr lang="de-DE" sz="1800" kern="0" dirty="0" smtClean="0"/>
              <a:t> </a:t>
            </a:r>
            <a:r>
              <a:rPr lang="de-DE" sz="1800" kern="0" dirty="0" err="1" smtClean="0"/>
              <a:t>up</a:t>
            </a:r>
            <a:r>
              <a:rPr lang="de-DE" sz="1800" kern="0" dirty="0" smtClean="0"/>
              <a:t> </a:t>
            </a:r>
            <a:r>
              <a:rPr lang="de-DE" sz="1800" kern="0" dirty="0" err="1" smtClean="0"/>
              <a:t>against</a:t>
            </a:r>
            <a:r>
              <a:rPr lang="de-DE" sz="1800" kern="0" dirty="0" smtClean="0"/>
              <a:t> </a:t>
            </a:r>
            <a:r>
              <a:rPr lang="de-DE" sz="1800" kern="0" dirty="0" err="1" smtClean="0"/>
              <a:t>police</a:t>
            </a:r>
            <a:r>
              <a:rPr lang="de-DE" sz="1800" kern="0" dirty="0" smtClean="0"/>
              <a:t>, </a:t>
            </a:r>
            <a:r>
              <a:rPr lang="de-DE" sz="1800" kern="0" dirty="0" err="1" smtClean="0"/>
              <a:t>army</a:t>
            </a:r>
            <a:r>
              <a:rPr lang="de-DE" sz="1800" kern="0" dirty="0" smtClean="0"/>
              <a:t>, national </a:t>
            </a:r>
            <a:r>
              <a:rPr lang="de-DE" sz="1800" kern="0" dirty="0" err="1" smtClean="0"/>
              <a:t>Government</a:t>
            </a:r>
            <a:endParaRPr lang="de-DE" sz="1800" kern="0" dirty="0"/>
          </a:p>
        </p:txBody>
      </p:sp>
    </p:spTree>
    <p:extLst>
      <p:ext uri="{BB962C8B-B14F-4D97-AF65-F5344CB8AC3E}">
        <p14:creationId xmlns:p14="http://schemas.microsoft.com/office/powerpoint/2010/main" val="3587835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8314" y="254001"/>
            <a:ext cx="7416054" cy="600604"/>
          </a:xfrm>
        </p:spPr>
        <p:txBody>
          <a:bodyPr>
            <a:normAutofit fontScale="90000"/>
          </a:bodyPr>
          <a:lstStyle/>
          <a:p>
            <a:r>
              <a:rPr lang="de-DE" dirty="0" err="1" smtClean="0"/>
              <a:t>Sustainability</a:t>
            </a:r>
            <a:r>
              <a:rPr lang="de-DE" dirty="0" smtClean="0"/>
              <a:t> – fit in </a:t>
            </a:r>
            <a:r>
              <a:rPr lang="de-DE" dirty="0" err="1" smtClean="0"/>
              <a:t>long</a:t>
            </a:r>
            <a:r>
              <a:rPr lang="de-DE" dirty="0" smtClean="0"/>
              <a:t> </a:t>
            </a:r>
            <a:r>
              <a:rPr lang="de-DE" dirty="0" err="1" smtClean="0"/>
              <a:t>term</a:t>
            </a:r>
            <a:r>
              <a:rPr lang="de-DE" dirty="0" smtClean="0"/>
              <a:t> </a:t>
            </a:r>
            <a:r>
              <a:rPr lang="de-DE" dirty="0" err="1" smtClean="0"/>
              <a:t>perspective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80719-99AA-4F4C-9EE0-301A8A7C8DED}" type="slidenum">
              <a:rPr lang="de-DE" smtClean="0"/>
              <a:pPr/>
              <a:t>32</a:t>
            </a:fld>
            <a:endParaRPr lang="de-DE"/>
          </a:p>
        </p:txBody>
      </p:sp>
      <p:sp>
        <p:nvSpPr>
          <p:cNvPr id="7" name="Inhaltsplatzhalter 2"/>
          <p:cNvSpPr txBox="1">
            <a:spLocks/>
          </p:cNvSpPr>
          <p:nvPr/>
        </p:nvSpPr>
        <p:spPr bwMode="auto">
          <a:xfrm>
            <a:off x="1008460" y="3401737"/>
            <a:ext cx="7740814" cy="1926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-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2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-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-"/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-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-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-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-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de-DE" sz="2000" kern="0" dirty="0" smtClean="0"/>
              <a:t>A </a:t>
            </a:r>
            <a:r>
              <a:rPr lang="de-DE" sz="2000" kern="0" dirty="0" err="1" smtClean="0"/>
              <a:t>focus</a:t>
            </a:r>
            <a:r>
              <a:rPr lang="de-DE" sz="2000" kern="0" dirty="0" smtClean="0"/>
              <a:t> </a:t>
            </a:r>
            <a:r>
              <a:rPr lang="de-DE" sz="2000" kern="0" dirty="0" err="1" smtClean="0"/>
              <a:t>needed</a:t>
            </a:r>
            <a:r>
              <a:rPr lang="de-DE" sz="2000" kern="0" dirty="0" smtClean="0"/>
              <a:t> on multiple </a:t>
            </a:r>
            <a:r>
              <a:rPr lang="de-DE" sz="2000" kern="0" dirty="0" err="1" smtClean="0"/>
              <a:t>benefits</a:t>
            </a:r>
            <a:r>
              <a:rPr lang="de-DE" sz="2000" kern="0" dirty="0" smtClean="0"/>
              <a:t> </a:t>
            </a:r>
            <a:r>
              <a:rPr lang="de-DE" sz="2000" kern="0" dirty="0" err="1" smtClean="0"/>
              <a:t>for</a:t>
            </a:r>
            <a:r>
              <a:rPr lang="de-DE" sz="2000" kern="0" dirty="0" smtClean="0"/>
              <a:t> </a:t>
            </a:r>
            <a:r>
              <a:rPr lang="de-DE" sz="2000" kern="0" dirty="0" err="1" smtClean="0"/>
              <a:t>people</a:t>
            </a:r>
            <a:r>
              <a:rPr lang="de-DE" sz="2000" kern="0" dirty="0" smtClean="0"/>
              <a:t> </a:t>
            </a:r>
            <a:r>
              <a:rPr lang="de-DE" sz="2000" kern="0" dirty="0" err="1" smtClean="0"/>
              <a:t>and</a:t>
            </a:r>
            <a:r>
              <a:rPr lang="de-DE" sz="2000" kern="0" dirty="0" smtClean="0"/>
              <a:t> </a:t>
            </a:r>
            <a:r>
              <a:rPr lang="de-DE" sz="2000" kern="0" dirty="0" err="1" smtClean="0"/>
              <a:t>environment</a:t>
            </a:r>
            <a:endParaRPr lang="de-DE" sz="2000" kern="0" dirty="0" smtClean="0"/>
          </a:p>
          <a:p>
            <a:pPr lvl="1"/>
            <a:r>
              <a:rPr lang="de-DE" sz="1800" kern="0" dirty="0" smtClean="0"/>
              <a:t>Strategic </a:t>
            </a:r>
            <a:r>
              <a:rPr lang="de-DE" sz="1800" kern="0" dirty="0" err="1" smtClean="0"/>
              <a:t>thinking</a:t>
            </a:r>
            <a:r>
              <a:rPr lang="de-DE" sz="1800" kern="0" dirty="0" smtClean="0"/>
              <a:t> on </a:t>
            </a:r>
            <a:r>
              <a:rPr lang="de-DE" sz="1800" kern="0" dirty="0" err="1" smtClean="0"/>
              <a:t>silt</a:t>
            </a:r>
            <a:r>
              <a:rPr lang="de-DE" sz="1800" kern="0" dirty="0" smtClean="0"/>
              <a:t> </a:t>
            </a:r>
            <a:r>
              <a:rPr lang="de-DE" sz="1800" kern="0" dirty="0" err="1" smtClean="0"/>
              <a:t>as</a:t>
            </a:r>
            <a:r>
              <a:rPr lang="de-DE" sz="1800" kern="0" dirty="0" smtClean="0"/>
              <a:t> </a:t>
            </a:r>
            <a:r>
              <a:rPr lang="de-DE" sz="1800" kern="0" dirty="0" err="1" smtClean="0"/>
              <a:t>valuable</a:t>
            </a:r>
            <a:r>
              <a:rPr lang="de-DE" sz="1800" kern="0" dirty="0" smtClean="0"/>
              <a:t> </a:t>
            </a:r>
            <a:r>
              <a:rPr lang="de-DE" sz="1800" kern="0" dirty="0" err="1" smtClean="0"/>
              <a:t>resource</a:t>
            </a:r>
            <a:r>
              <a:rPr lang="de-DE" sz="1800" kern="0" dirty="0" smtClean="0"/>
              <a:t> </a:t>
            </a:r>
            <a:r>
              <a:rPr lang="de-DE" sz="1800" kern="0" dirty="0" err="1" smtClean="0"/>
              <a:t>largely</a:t>
            </a:r>
            <a:r>
              <a:rPr lang="de-DE" sz="1800" kern="0" dirty="0" smtClean="0"/>
              <a:t> absent</a:t>
            </a:r>
          </a:p>
          <a:p>
            <a:pPr lvl="1"/>
            <a:r>
              <a:rPr lang="de-DE" sz="1800" kern="0" dirty="0" smtClean="0"/>
              <a:t>Little </a:t>
            </a:r>
            <a:r>
              <a:rPr lang="de-DE" sz="1800" kern="0" dirty="0" err="1" smtClean="0"/>
              <a:t>attention</a:t>
            </a:r>
            <a:r>
              <a:rPr lang="de-DE" sz="1800" kern="0" dirty="0" smtClean="0"/>
              <a:t> </a:t>
            </a:r>
            <a:r>
              <a:rPr lang="de-DE" sz="1800" kern="0" dirty="0" err="1" smtClean="0"/>
              <a:t>to</a:t>
            </a:r>
            <a:r>
              <a:rPr lang="de-DE" sz="1800" kern="0" dirty="0" smtClean="0"/>
              <a:t> </a:t>
            </a:r>
            <a:r>
              <a:rPr lang="de-DE" sz="1800" kern="0" dirty="0" err="1" smtClean="0"/>
              <a:t>social-</a:t>
            </a:r>
            <a:r>
              <a:rPr lang="de-DE" sz="1800" b="1" kern="0" dirty="0" err="1" smtClean="0"/>
              <a:t>ecological</a:t>
            </a:r>
            <a:r>
              <a:rPr lang="de-DE" sz="1800" b="1" kern="0" dirty="0" smtClean="0"/>
              <a:t> </a:t>
            </a:r>
            <a:r>
              <a:rPr lang="de-DE" sz="1800" kern="0" dirty="0" err="1" smtClean="0"/>
              <a:t>aspects</a:t>
            </a:r>
            <a:r>
              <a:rPr lang="de-DE" sz="1800" kern="0" dirty="0" smtClean="0"/>
              <a:t> </a:t>
            </a:r>
            <a:r>
              <a:rPr lang="de-DE" sz="1800" kern="0" dirty="0" err="1" smtClean="0"/>
              <a:t>of</a:t>
            </a:r>
            <a:r>
              <a:rPr lang="de-DE" sz="1800" kern="0" dirty="0" smtClean="0"/>
              <a:t> TRM (</a:t>
            </a:r>
            <a:r>
              <a:rPr lang="de-DE" sz="1800" kern="0" dirty="0" err="1" smtClean="0"/>
              <a:t>riverine</a:t>
            </a:r>
            <a:r>
              <a:rPr lang="de-DE" sz="1800" kern="0" dirty="0" smtClean="0"/>
              <a:t> </a:t>
            </a:r>
            <a:r>
              <a:rPr lang="de-DE" sz="1800" kern="0" dirty="0" err="1" smtClean="0"/>
              <a:t>flora</a:t>
            </a:r>
            <a:r>
              <a:rPr lang="de-DE" sz="1800" kern="0" dirty="0"/>
              <a:t> </a:t>
            </a:r>
            <a:r>
              <a:rPr lang="de-DE" sz="1800" kern="0" dirty="0" err="1" smtClean="0"/>
              <a:t>and</a:t>
            </a:r>
            <a:r>
              <a:rPr lang="de-DE" sz="1800" kern="0" dirty="0" smtClean="0"/>
              <a:t> </a:t>
            </a:r>
            <a:r>
              <a:rPr lang="de-DE" sz="1800" kern="0" dirty="0" err="1" smtClean="0"/>
              <a:t>fauna</a:t>
            </a:r>
            <a:r>
              <a:rPr lang="de-DE" sz="1800" kern="0" dirty="0" smtClean="0"/>
              <a:t>, link </a:t>
            </a:r>
            <a:r>
              <a:rPr lang="de-DE" sz="1800" kern="0" dirty="0" err="1" smtClean="0"/>
              <a:t>with</a:t>
            </a:r>
            <a:r>
              <a:rPr lang="de-DE" sz="1800" kern="0" dirty="0" smtClean="0"/>
              <a:t> </a:t>
            </a:r>
            <a:r>
              <a:rPr lang="de-DE" sz="1800" kern="0" dirty="0" err="1" smtClean="0"/>
              <a:t>aquaculture</a:t>
            </a:r>
            <a:r>
              <a:rPr lang="de-DE" sz="1800" kern="0" dirty="0" smtClean="0"/>
              <a:t>)</a:t>
            </a:r>
          </a:p>
          <a:p>
            <a:pPr lvl="1"/>
            <a:r>
              <a:rPr lang="de-DE" sz="1800" kern="0" dirty="0" err="1" smtClean="0"/>
              <a:t>Conflicts</a:t>
            </a:r>
            <a:r>
              <a:rPr lang="de-DE" sz="1800" kern="0" dirty="0" smtClean="0"/>
              <a:t> </a:t>
            </a:r>
            <a:r>
              <a:rPr lang="de-DE" sz="1800" kern="0" dirty="0" err="1" smtClean="0"/>
              <a:t>between</a:t>
            </a:r>
            <a:r>
              <a:rPr lang="de-DE" sz="1800" kern="0" dirty="0" smtClean="0"/>
              <a:t> </a:t>
            </a:r>
            <a:r>
              <a:rPr lang="de-DE" sz="1800" kern="0" dirty="0" err="1" smtClean="0"/>
              <a:t>landowners</a:t>
            </a:r>
            <a:r>
              <a:rPr lang="de-DE" sz="1800" kern="0" dirty="0" smtClean="0"/>
              <a:t> (large </a:t>
            </a:r>
            <a:r>
              <a:rPr lang="de-DE" sz="1800" kern="0" dirty="0" err="1" smtClean="0"/>
              <a:t>vs</a:t>
            </a:r>
            <a:r>
              <a:rPr lang="de-DE" sz="1800" kern="0" dirty="0" smtClean="0"/>
              <a:t> </a:t>
            </a:r>
            <a:r>
              <a:rPr lang="de-DE" sz="1800" kern="0" dirty="0" err="1" smtClean="0"/>
              <a:t>small</a:t>
            </a:r>
            <a:r>
              <a:rPr lang="de-DE" sz="1800" kern="0" dirty="0" smtClean="0"/>
              <a:t>) </a:t>
            </a:r>
            <a:r>
              <a:rPr lang="de-DE" sz="1800" kern="0" dirty="0" err="1" smtClean="0"/>
              <a:t>and</a:t>
            </a:r>
            <a:r>
              <a:rPr lang="de-DE" sz="1800" kern="0" dirty="0" smtClean="0"/>
              <a:t> </a:t>
            </a:r>
            <a:r>
              <a:rPr lang="de-DE" sz="1800" kern="0" dirty="0" err="1" smtClean="0"/>
              <a:t>shrimp</a:t>
            </a:r>
            <a:r>
              <a:rPr lang="de-DE" sz="1800" kern="0" dirty="0" smtClean="0"/>
              <a:t> </a:t>
            </a:r>
            <a:r>
              <a:rPr lang="de-DE" sz="1800" kern="0" dirty="0" err="1" smtClean="0"/>
              <a:t>vs</a:t>
            </a:r>
            <a:r>
              <a:rPr lang="de-DE" sz="1800" kern="0" dirty="0" smtClean="0"/>
              <a:t> </a:t>
            </a:r>
            <a:r>
              <a:rPr lang="de-DE" sz="1800" kern="0" dirty="0" err="1" smtClean="0"/>
              <a:t>dryland</a:t>
            </a:r>
            <a:r>
              <a:rPr lang="de-DE" sz="1800" kern="0" dirty="0" smtClean="0"/>
              <a:t> </a:t>
            </a:r>
            <a:r>
              <a:rPr lang="de-DE" sz="1800" kern="0" dirty="0" err="1" smtClean="0"/>
              <a:t>farmers</a:t>
            </a:r>
            <a:r>
              <a:rPr lang="de-DE" sz="1800" kern="0" dirty="0" smtClean="0"/>
              <a:t> </a:t>
            </a:r>
            <a:r>
              <a:rPr lang="de-DE" sz="1800" kern="0" dirty="0" err="1" smtClean="0"/>
              <a:t>have</a:t>
            </a:r>
            <a:r>
              <a:rPr lang="de-DE" sz="1800" kern="0" dirty="0" smtClean="0"/>
              <a:t> </a:t>
            </a:r>
            <a:r>
              <a:rPr lang="de-DE" sz="1800" kern="0" dirty="0" err="1" smtClean="0"/>
              <a:t>to</a:t>
            </a:r>
            <a:r>
              <a:rPr lang="de-DE" sz="1800" kern="0" dirty="0" smtClean="0"/>
              <a:t> </a:t>
            </a:r>
            <a:r>
              <a:rPr lang="de-DE" sz="1800" kern="0" dirty="0" err="1" smtClean="0"/>
              <a:t>be</a:t>
            </a:r>
            <a:r>
              <a:rPr lang="de-DE" sz="1800" kern="0" dirty="0" smtClean="0"/>
              <a:t> </a:t>
            </a:r>
            <a:r>
              <a:rPr lang="de-DE" sz="1800" kern="0" dirty="0" err="1" smtClean="0"/>
              <a:t>resolved</a:t>
            </a:r>
            <a:endParaRPr lang="de-DE" sz="1800" kern="0" dirty="0" smtClean="0"/>
          </a:p>
          <a:p>
            <a:pPr lvl="1"/>
            <a:endParaRPr lang="de-DE" sz="1800" kern="0" dirty="0" smtClean="0"/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 rotWithShape="1">
          <a:blip r:embed="rId2" cstate="email"/>
          <a:srcRect/>
          <a:stretch/>
        </p:blipFill>
        <p:spPr>
          <a:xfrm>
            <a:off x="233768" y="1729221"/>
            <a:ext cx="889483" cy="772004"/>
          </a:xfrm>
          <a:prstGeom prst="rect">
            <a:avLst/>
          </a:prstGeom>
        </p:spPr>
      </p:pic>
      <p:sp>
        <p:nvSpPr>
          <p:cNvPr id="12" name="Inhaltsplatzhalter 2"/>
          <p:cNvSpPr txBox="1">
            <a:spLocks/>
          </p:cNvSpPr>
          <p:nvPr/>
        </p:nvSpPr>
        <p:spPr bwMode="auto">
          <a:xfrm>
            <a:off x="4572000" y="1241244"/>
            <a:ext cx="4048624" cy="1638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-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2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-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-"/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-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-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-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-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de-DE" sz="2000" kern="0" dirty="0" smtClean="0"/>
              <a:t>- Future generations</a:t>
            </a:r>
          </a:p>
          <a:p>
            <a:pPr marL="0" indent="0">
              <a:buFont typeface="Wingdings" pitchFamily="2" charset="2"/>
              <a:buNone/>
            </a:pPr>
            <a:r>
              <a:rPr lang="de-DE" sz="2000" kern="0" dirty="0" smtClean="0"/>
              <a:t>- Restore sediment-water flows</a:t>
            </a:r>
          </a:p>
          <a:p>
            <a:pPr marL="0" indent="0">
              <a:buFont typeface="Wingdings" pitchFamily="2" charset="2"/>
              <a:buNone/>
            </a:pPr>
            <a:r>
              <a:rPr lang="de-DE" sz="2000" kern="0" dirty="0" smtClean="0"/>
              <a:t>- Enliven „deadly rivers“</a:t>
            </a:r>
          </a:p>
          <a:p>
            <a:pPr marL="0" indent="0">
              <a:buFont typeface="Wingdings" pitchFamily="2" charset="2"/>
              <a:buNone/>
            </a:pPr>
            <a:r>
              <a:rPr lang="de-DE" sz="2000" kern="0" dirty="0" smtClean="0"/>
              <a:t>- TRM plans are made, incl. </a:t>
            </a:r>
            <a:r>
              <a:rPr lang="de-DE" sz="2000" kern="0" dirty="0" err="1" smtClean="0"/>
              <a:t>rotation</a:t>
            </a:r>
            <a:r>
              <a:rPr lang="de-DE" sz="2000" kern="0" dirty="0" smtClean="0"/>
              <a:t> </a:t>
            </a:r>
            <a:endParaRPr lang="de-DE" sz="1800" kern="0" dirty="0" smtClean="0"/>
          </a:p>
        </p:txBody>
      </p:sp>
      <p:pic>
        <p:nvPicPr>
          <p:cNvPr id="13" name="Grafik 1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9632" y="1201316"/>
            <a:ext cx="3045164" cy="1827815"/>
          </a:xfrm>
          <a:prstGeom prst="rect">
            <a:avLst/>
          </a:prstGeom>
        </p:spPr>
      </p:pic>
      <p:pic>
        <p:nvPicPr>
          <p:cNvPr id="14" name="Grafik 13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120009" y="4011475"/>
            <a:ext cx="1115440" cy="634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80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Arbeit\Corporate Design\Final\Manual\cms-version\PPT-Sonderfolie-Hintergrund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8054341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feld 2"/>
          <p:cNvSpPr txBox="1">
            <a:spLocks noChangeArrowheads="1"/>
          </p:cNvSpPr>
          <p:nvPr/>
        </p:nvSpPr>
        <p:spPr bwMode="auto">
          <a:xfrm>
            <a:off x="395536" y="1751013"/>
            <a:ext cx="6984776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-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-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-"/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-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-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-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-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indent="-457200">
              <a:buAutoNum type="arabicPeriod"/>
            </a:pPr>
            <a:r>
              <a:rPr lang="de-DE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Silt</a:t>
            </a:r>
            <a:r>
              <a:rPr lang="de-DE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de-DE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and</a:t>
            </a:r>
            <a:r>
              <a:rPr lang="de-DE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de-DE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water</a:t>
            </a:r>
            <a:r>
              <a:rPr lang="de-DE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in </a:t>
            </a:r>
            <a:r>
              <a:rPr lang="de-DE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Bangladesh</a:t>
            </a:r>
            <a:endParaRPr lang="de-DE" sz="20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457200" indent="-457200">
              <a:buAutoNum type="arabicPeriod"/>
            </a:pPr>
            <a:r>
              <a:rPr lang="de-DE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Theoretical</a:t>
            </a:r>
            <a:r>
              <a:rPr lang="de-DE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de-DE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intermezzo</a:t>
            </a:r>
            <a:endParaRPr lang="de-DE" sz="20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457200" indent="-457200">
              <a:buAutoNum type="arabicPeriod"/>
            </a:pPr>
            <a:r>
              <a:rPr lang="de-DE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TRM, </a:t>
            </a:r>
            <a:r>
              <a:rPr lang="de-DE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putting</a:t>
            </a:r>
            <a:r>
              <a:rPr lang="de-DE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a </a:t>
            </a:r>
            <a:r>
              <a:rPr lang="de-DE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strategic</a:t>
            </a:r>
            <a:r>
              <a:rPr lang="de-DE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de-DE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innovation</a:t>
            </a:r>
            <a:r>
              <a:rPr lang="de-DE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de-DE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into</a:t>
            </a:r>
            <a:r>
              <a:rPr lang="de-DE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de-DE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practice</a:t>
            </a:r>
            <a:r>
              <a:rPr lang="de-DE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?</a:t>
            </a:r>
          </a:p>
          <a:p>
            <a:pPr marL="457200" indent="-457200">
              <a:buAutoNum type="arabicPeriod"/>
            </a:pPr>
            <a:endParaRPr lang="de-DE" sz="2000" dirty="0" smtClean="0"/>
          </a:p>
          <a:p>
            <a:pPr marL="457200" indent="-457200">
              <a:buAutoNum type="arabicPeriod"/>
            </a:pPr>
            <a:endParaRPr lang="de-DE" sz="2000" dirty="0" smtClean="0"/>
          </a:p>
          <a:p>
            <a:pPr marL="457200" indent="-457200">
              <a:buAutoNum type="arabicPeriod"/>
            </a:pP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1384121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Conclusions 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sz="2000" dirty="0" smtClean="0"/>
              <a:t>TRM is a strategic innovation for management of land and water resources in SW Bangladesh.</a:t>
            </a:r>
          </a:p>
          <a:p>
            <a:endParaRPr lang="de-DE" sz="2000" dirty="0"/>
          </a:p>
          <a:p>
            <a:r>
              <a:rPr lang="de-DE" sz="2000" dirty="0" smtClean="0"/>
              <a:t>Fundamental </a:t>
            </a:r>
            <a:r>
              <a:rPr lang="de-DE" sz="2000" dirty="0" err="1" smtClean="0"/>
              <a:t>reconceptualization</a:t>
            </a:r>
            <a:r>
              <a:rPr lang="de-DE" sz="2000" dirty="0" smtClean="0"/>
              <a:t> </a:t>
            </a:r>
            <a:r>
              <a:rPr lang="de-DE" sz="2000" dirty="0" err="1" smtClean="0"/>
              <a:t>of</a:t>
            </a:r>
            <a:r>
              <a:rPr lang="de-DE" sz="2000" dirty="0" smtClean="0"/>
              <a:t> </a:t>
            </a:r>
            <a:r>
              <a:rPr lang="de-DE" sz="2000" dirty="0" err="1" smtClean="0"/>
              <a:t>managing</a:t>
            </a:r>
            <a:r>
              <a:rPr lang="de-DE" sz="2000" dirty="0" smtClean="0"/>
              <a:t> </a:t>
            </a:r>
            <a:r>
              <a:rPr lang="de-DE" sz="2000" dirty="0" err="1" smtClean="0"/>
              <a:t>water</a:t>
            </a:r>
            <a:r>
              <a:rPr lang="de-DE" sz="2000" dirty="0" smtClean="0"/>
              <a:t>-</a:t>
            </a:r>
            <a:r>
              <a:rPr lang="de-DE" sz="2000" dirty="0" err="1" smtClean="0"/>
              <a:t>silt</a:t>
            </a:r>
            <a:r>
              <a:rPr lang="de-DE" sz="2000" dirty="0" smtClean="0"/>
              <a:t>-land </a:t>
            </a:r>
            <a:r>
              <a:rPr lang="de-DE" sz="2000" dirty="0" err="1" smtClean="0"/>
              <a:t>for</a:t>
            </a:r>
            <a:r>
              <a:rPr lang="de-DE" sz="2000" dirty="0" smtClean="0"/>
              <a:t> SW </a:t>
            </a:r>
            <a:r>
              <a:rPr lang="de-DE" sz="2000" dirty="0" err="1" smtClean="0"/>
              <a:t>is</a:t>
            </a:r>
            <a:r>
              <a:rPr lang="de-DE" sz="2000" dirty="0" smtClean="0"/>
              <a:t> </a:t>
            </a:r>
            <a:r>
              <a:rPr lang="de-DE" sz="2000" dirty="0" err="1" smtClean="0"/>
              <a:t>there</a:t>
            </a:r>
            <a:r>
              <a:rPr lang="de-DE" sz="2000" dirty="0" smtClean="0"/>
              <a:t>.... But </a:t>
            </a:r>
            <a:r>
              <a:rPr lang="de-DE" sz="2000" dirty="0" err="1" smtClean="0"/>
              <a:t>requires</a:t>
            </a:r>
            <a:r>
              <a:rPr lang="de-DE" sz="2000" dirty="0" smtClean="0"/>
              <a:t> </a:t>
            </a:r>
            <a:r>
              <a:rPr lang="de-DE" sz="2000" dirty="0" err="1" smtClean="0"/>
              <a:t>further</a:t>
            </a:r>
            <a:r>
              <a:rPr lang="de-DE" sz="2000" dirty="0" smtClean="0"/>
              <a:t> </a:t>
            </a:r>
            <a:r>
              <a:rPr lang="de-DE" sz="2000" dirty="0" err="1" smtClean="0"/>
              <a:t>evolvement</a:t>
            </a:r>
            <a:r>
              <a:rPr lang="de-DE" sz="2000" dirty="0" smtClean="0"/>
              <a:t> (</a:t>
            </a:r>
            <a:r>
              <a:rPr lang="de-DE" sz="2000" dirty="0" err="1" smtClean="0"/>
              <a:t>aquaculture</a:t>
            </a:r>
            <a:r>
              <a:rPr lang="de-DE" sz="2000" dirty="0" smtClean="0"/>
              <a:t>, </a:t>
            </a:r>
            <a:r>
              <a:rPr lang="de-DE" sz="2000" dirty="0" err="1" smtClean="0"/>
              <a:t>ecological</a:t>
            </a:r>
            <a:r>
              <a:rPr lang="de-DE" sz="2000" dirty="0" smtClean="0"/>
              <a:t> </a:t>
            </a:r>
            <a:r>
              <a:rPr lang="de-DE" sz="2000" dirty="0" err="1" smtClean="0"/>
              <a:t>benefits</a:t>
            </a:r>
            <a:r>
              <a:rPr lang="de-DE" sz="2000" dirty="0" smtClean="0"/>
              <a:t>, </a:t>
            </a:r>
            <a:r>
              <a:rPr lang="de-DE" sz="2000" dirty="0" err="1" smtClean="0"/>
              <a:t>shrimp</a:t>
            </a:r>
            <a:r>
              <a:rPr lang="de-DE" sz="2000" dirty="0" smtClean="0"/>
              <a:t> </a:t>
            </a:r>
            <a:r>
              <a:rPr lang="de-DE" sz="2000" dirty="0" err="1" smtClean="0"/>
              <a:t>farming</a:t>
            </a:r>
            <a:r>
              <a:rPr lang="de-DE" sz="2000" dirty="0" smtClean="0"/>
              <a:t>, </a:t>
            </a:r>
            <a:r>
              <a:rPr lang="de-DE" sz="2000" dirty="0" err="1" smtClean="0"/>
              <a:t>strategic</a:t>
            </a:r>
            <a:r>
              <a:rPr lang="de-DE" sz="2000" dirty="0" smtClean="0"/>
              <a:t> </a:t>
            </a:r>
            <a:r>
              <a:rPr lang="de-DE" sz="2000" dirty="0" err="1" smtClean="0"/>
              <a:t>considerations</a:t>
            </a:r>
            <a:r>
              <a:rPr lang="de-DE" sz="2000" dirty="0" smtClean="0"/>
              <a:t>)</a:t>
            </a:r>
          </a:p>
          <a:p>
            <a:endParaRPr lang="de-DE" sz="2000" dirty="0"/>
          </a:p>
          <a:p>
            <a:r>
              <a:rPr lang="de-DE" sz="2000" dirty="0" smtClean="0"/>
              <a:t>TRM as strategic innovation</a:t>
            </a:r>
            <a:r>
              <a:rPr lang="de-DE" sz="2000" dirty="0"/>
              <a:t> </a:t>
            </a:r>
            <a:r>
              <a:rPr lang="de-DE" sz="2000" dirty="0" smtClean="0"/>
              <a:t>offers a compelling view how the SW delta </a:t>
            </a:r>
            <a:r>
              <a:rPr lang="de-DE" sz="2000" i="1" dirty="0" smtClean="0"/>
              <a:t>could</a:t>
            </a:r>
            <a:r>
              <a:rPr lang="de-DE" sz="2000" dirty="0" smtClean="0"/>
              <a:t> be developed, that has to date hardly influenced master plans and the market of water projects.  </a:t>
            </a:r>
          </a:p>
          <a:p>
            <a:endParaRPr lang="de-DE" dirty="0"/>
          </a:p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80719-99AA-4F4C-9EE0-301A8A7C8DED}" type="slidenum">
              <a:rPr lang="de-DE" smtClean="0"/>
              <a:pPr/>
              <a:t>34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36784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Propositions on nature-based solutions 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sz="2000" b="1" dirty="0" smtClean="0">
                <a:solidFill>
                  <a:schemeClr val="accent2"/>
                </a:solidFill>
              </a:rPr>
              <a:t>I. A</a:t>
            </a:r>
            <a:r>
              <a:rPr lang="de-DE" sz="2000" b="1" dirty="0" smtClean="0">
                <a:solidFill>
                  <a:schemeClr val="accent2"/>
                </a:solidFill>
                <a:sym typeface="Wingdings" panose="05000000000000000000" pitchFamily="2" charset="2"/>
              </a:rPr>
              <a:t> black-white </a:t>
            </a:r>
            <a:r>
              <a:rPr lang="de-DE" sz="2000" b="1" dirty="0">
                <a:solidFill>
                  <a:schemeClr val="accent2"/>
                </a:solidFill>
                <a:sym typeface="Wingdings" panose="05000000000000000000" pitchFamily="2" charset="2"/>
              </a:rPr>
              <a:t>or green-gray distinction is not </a:t>
            </a:r>
            <a:r>
              <a:rPr lang="de-DE" sz="2000" b="1" dirty="0" smtClean="0">
                <a:solidFill>
                  <a:schemeClr val="accent2"/>
                </a:solidFill>
                <a:sym typeface="Wingdings" panose="05000000000000000000" pitchFamily="2" charset="2"/>
              </a:rPr>
              <a:t>fruitful</a:t>
            </a:r>
          </a:p>
          <a:p>
            <a:pPr marL="0" indent="0">
              <a:buNone/>
            </a:pPr>
            <a:r>
              <a:rPr lang="de-DE" sz="1800" dirty="0" smtClean="0"/>
              <a:t>Nature-</a:t>
            </a:r>
            <a:r>
              <a:rPr lang="de-DE" sz="1800" dirty="0" err="1" smtClean="0"/>
              <a:t>based</a:t>
            </a:r>
            <a:r>
              <a:rPr lang="de-DE" sz="1800" dirty="0" smtClean="0"/>
              <a:t> </a:t>
            </a:r>
            <a:r>
              <a:rPr lang="de-DE" sz="1800" dirty="0" err="1" smtClean="0"/>
              <a:t>solutions</a:t>
            </a:r>
            <a:r>
              <a:rPr lang="de-DE" sz="1800" dirty="0" smtClean="0"/>
              <a:t> </a:t>
            </a:r>
            <a:r>
              <a:rPr lang="de-DE" sz="1800" dirty="0" err="1" smtClean="0"/>
              <a:t>have</a:t>
            </a:r>
            <a:r>
              <a:rPr lang="de-DE" sz="1800" dirty="0" smtClean="0"/>
              <a:t> </a:t>
            </a:r>
            <a:r>
              <a:rPr lang="de-DE" sz="1800" dirty="0" err="1" smtClean="0"/>
              <a:t>to</a:t>
            </a:r>
            <a:r>
              <a:rPr lang="de-DE" sz="1800" dirty="0" smtClean="0"/>
              <a:t> </a:t>
            </a:r>
            <a:r>
              <a:rPr lang="de-DE" sz="1800" dirty="0" err="1" smtClean="0"/>
              <a:t>be</a:t>
            </a:r>
            <a:r>
              <a:rPr lang="de-DE" sz="1800" dirty="0" smtClean="0"/>
              <a:t> </a:t>
            </a:r>
            <a:r>
              <a:rPr lang="de-DE" sz="1800" dirty="0" err="1" smtClean="0"/>
              <a:t>embeddded</a:t>
            </a:r>
            <a:r>
              <a:rPr lang="de-DE" sz="1800" dirty="0" smtClean="0"/>
              <a:t> in </a:t>
            </a:r>
            <a:r>
              <a:rPr lang="de-DE" sz="1800" dirty="0" err="1" smtClean="0"/>
              <a:t>heavily</a:t>
            </a:r>
            <a:r>
              <a:rPr lang="de-DE" sz="1800" dirty="0" smtClean="0"/>
              <a:t> </a:t>
            </a:r>
            <a:r>
              <a:rPr lang="de-DE" sz="1800" dirty="0" err="1" smtClean="0"/>
              <a:t>engineered</a:t>
            </a:r>
            <a:r>
              <a:rPr lang="de-DE" sz="1800" dirty="0" smtClean="0"/>
              <a:t> </a:t>
            </a:r>
            <a:r>
              <a:rPr lang="de-DE" sz="1800" dirty="0" err="1" smtClean="0"/>
              <a:t>landscapes</a:t>
            </a:r>
            <a:r>
              <a:rPr lang="de-DE" sz="1800" dirty="0" smtClean="0"/>
              <a:t>. </a:t>
            </a:r>
            <a:r>
              <a:rPr lang="de-DE" sz="1800" dirty="0" err="1" smtClean="0"/>
              <a:t>Compelling</a:t>
            </a:r>
            <a:r>
              <a:rPr lang="de-DE" sz="1800" dirty="0" smtClean="0"/>
              <a:t> </a:t>
            </a:r>
            <a:r>
              <a:rPr lang="de-DE" sz="1800" dirty="0" err="1" smtClean="0"/>
              <a:t>visions</a:t>
            </a:r>
            <a:r>
              <a:rPr lang="de-DE" sz="1800" dirty="0" smtClean="0"/>
              <a:t> </a:t>
            </a:r>
            <a:r>
              <a:rPr lang="de-DE" sz="1800" dirty="0" err="1" smtClean="0"/>
              <a:t>how</a:t>
            </a:r>
            <a:r>
              <a:rPr lang="de-DE" sz="1800" dirty="0" smtClean="0"/>
              <a:t> </a:t>
            </a:r>
            <a:r>
              <a:rPr lang="de-DE" sz="1800" dirty="0" err="1" smtClean="0"/>
              <a:t>nature-driven</a:t>
            </a:r>
            <a:r>
              <a:rPr lang="de-DE" sz="1800" dirty="0" smtClean="0"/>
              <a:t> </a:t>
            </a:r>
            <a:r>
              <a:rPr lang="de-DE" sz="1800" dirty="0" err="1" smtClean="0"/>
              <a:t>and</a:t>
            </a:r>
            <a:r>
              <a:rPr lang="de-DE" sz="1800" dirty="0" smtClean="0"/>
              <a:t> </a:t>
            </a:r>
            <a:r>
              <a:rPr lang="de-DE" sz="1800" dirty="0" err="1" smtClean="0"/>
              <a:t>engineering</a:t>
            </a:r>
            <a:r>
              <a:rPr lang="de-DE" sz="1800" dirty="0" smtClean="0"/>
              <a:t> </a:t>
            </a:r>
            <a:r>
              <a:rPr lang="de-DE" sz="1800" dirty="0" err="1" smtClean="0"/>
              <a:t>approaches</a:t>
            </a:r>
            <a:r>
              <a:rPr lang="de-DE" sz="1800" dirty="0" smtClean="0"/>
              <a:t> </a:t>
            </a:r>
            <a:r>
              <a:rPr lang="de-DE" sz="1800" dirty="0" err="1" smtClean="0"/>
              <a:t>mutually</a:t>
            </a:r>
            <a:r>
              <a:rPr lang="de-DE" sz="1800" dirty="0" smtClean="0"/>
              <a:t> </a:t>
            </a:r>
            <a:r>
              <a:rPr lang="de-DE" sz="1800" dirty="0" err="1" smtClean="0"/>
              <a:t>reinforce</a:t>
            </a:r>
            <a:r>
              <a:rPr lang="de-DE" sz="1800" dirty="0" smtClean="0"/>
              <a:t> </a:t>
            </a:r>
            <a:r>
              <a:rPr lang="de-DE" sz="1800" dirty="0" err="1" smtClean="0"/>
              <a:t>each</a:t>
            </a:r>
            <a:r>
              <a:rPr lang="de-DE" sz="1800" dirty="0" smtClean="0"/>
              <a:t> </a:t>
            </a:r>
            <a:r>
              <a:rPr lang="de-DE" sz="1800" dirty="0" err="1" smtClean="0"/>
              <a:t>other</a:t>
            </a:r>
            <a:r>
              <a:rPr lang="de-DE" sz="1800" dirty="0" smtClean="0"/>
              <a:t> </a:t>
            </a:r>
            <a:r>
              <a:rPr lang="de-DE" sz="1800" dirty="0" err="1" smtClean="0"/>
              <a:t>are</a:t>
            </a:r>
            <a:r>
              <a:rPr lang="de-DE" sz="1800" dirty="0" smtClean="0"/>
              <a:t> </a:t>
            </a:r>
            <a:r>
              <a:rPr lang="de-DE" sz="1800" dirty="0" err="1" smtClean="0"/>
              <a:t>needed</a:t>
            </a:r>
            <a:r>
              <a:rPr lang="de-DE" sz="1800" dirty="0" smtClean="0"/>
              <a:t>. </a:t>
            </a:r>
            <a:r>
              <a:rPr lang="de-DE" sz="1800" dirty="0" smtClean="0">
                <a:sym typeface="Wingdings" panose="05000000000000000000" pitchFamily="2" charset="2"/>
              </a:rPr>
              <a:t>  </a:t>
            </a:r>
            <a:endParaRPr lang="de-DE" sz="1800" dirty="0" smtClean="0"/>
          </a:p>
          <a:p>
            <a:endParaRPr lang="de-DE" sz="1200" dirty="0"/>
          </a:p>
          <a:p>
            <a:pPr marL="0" indent="0">
              <a:buNone/>
            </a:pPr>
            <a:r>
              <a:rPr lang="de-DE" sz="2000" b="1" dirty="0" smtClean="0">
                <a:solidFill>
                  <a:schemeClr val="accent2"/>
                </a:solidFill>
              </a:rPr>
              <a:t>II. R</a:t>
            </a:r>
            <a:r>
              <a:rPr lang="de-DE" sz="2000" b="1" dirty="0" smtClean="0">
                <a:solidFill>
                  <a:schemeClr val="accent2"/>
                </a:solidFill>
                <a:sym typeface="Wingdings" panose="05000000000000000000" pitchFamily="2" charset="2"/>
              </a:rPr>
              <a:t>ecognize </a:t>
            </a:r>
            <a:r>
              <a:rPr lang="de-DE" sz="2000" b="1" dirty="0">
                <a:solidFill>
                  <a:schemeClr val="accent2"/>
                </a:solidFill>
                <a:sym typeface="Wingdings" panose="05000000000000000000" pitchFamily="2" charset="2"/>
              </a:rPr>
              <a:t>limits of </a:t>
            </a:r>
            <a:r>
              <a:rPr lang="de-DE" sz="2000" b="1" dirty="0" smtClean="0">
                <a:solidFill>
                  <a:schemeClr val="accent2"/>
                </a:solidFill>
                <a:sym typeface="Wingdings" panose="05000000000000000000" pitchFamily="2" charset="2"/>
              </a:rPr>
              <a:t>„own“ nature-based strategies </a:t>
            </a:r>
            <a:endParaRPr lang="de-DE" sz="2000" b="1" dirty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de-DE" sz="1800" dirty="0" err="1" smtClean="0"/>
              <a:t>Benefits</a:t>
            </a:r>
            <a:r>
              <a:rPr lang="de-DE" sz="1800" dirty="0" smtClean="0"/>
              <a:t> </a:t>
            </a:r>
            <a:r>
              <a:rPr lang="de-DE" sz="1800" dirty="0" err="1" smtClean="0"/>
              <a:t>of</a:t>
            </a:r>
            <a:r>
              <a:rPr lang="de-DE" sz="1800" dirty="0" smtClean="0"/>
              <a:t> </a:t>
            </a:r>
            <a:r>
              <a:rPr lang="de-DE" sz="1800" dirty="0" err="1" smtClean="0"/>
              <a:t>nature-based</a:t>
            </a:r>
            <a:r>
              <a:rPr lang="de-DE" sz="1800" dirty="0" smtClean="0"/>
              <a:t> </a:t>
            </a:r>
            <a:r>
              <a:rPr lang="de-DE" sz="1800" dirty="0" err="1" smtClean="0"/>
              <a:t>solutions</a:t>
            </a:r>
            <a:r>
              <a:rPr lang="de-DE" sz="1800" dirty="0" smtClean="0"/>
              <a:t> </a:t>
            </a:r>
            <a:r>
              <a:rPr lang="de-DE" sz="1800" dirty="0" err="1" smtClean="0"/>
              <a:t>may</a:t>
            </a:r>
            <a:r>
              <a:rPr lang="de-DE" sz="1800" dirty="0" smtClean="0"/>
              <a:t> </a:t>
            </a:r>
            <a:r>
              <a:rPr lang="de-DE" sz="1800" dirty="0" err="1" smtClean="0"/>
              <a:t>be</a:t>
            </a:r>
            <a:r>
              <a:rPr lang="de-DE" sz="1800" dirty="0" smtClean="0"/>
              <a:t> </a:t>
            </a:r>
            <a:r>
              <a:rPr lang="de-DE" sz="1800" dirty="0" err="1" smtClean="0"/>
              <a:t>clear</a:t>
            </a:r>
            <a:r>
              <a:rPr lang="de-DE" sz="1800" dirty="0" smtClean="0"/>
              <a:t>, but not </a:t>
            </a:r>
            <a:r>
              <a:rPr lang="de-DE" sz="1800" dirty="0" err="1" smtClean="0"/>
              <a:t>widely</a:t>
            </a:r>
            <a:r>
              <a:rPr lang="de-DE" sz="1800" dirty="0" smtClean="0"/>
              <a:t> </a:t>
            </a:r>
            <a:r>
              <a:rPr lang="de-DE" sz="1800" dirty="0" err="1" smtClean="0"/>
              <a:t>supported</a:t>
            </a:r>
            <a:r>
              <a:rPr lang="de-DE" sz="1800" dirty="0" smtClean="0"/>
              <a:t> (</a:t>
            </a:r>
            <a:r>
              <a:rPr lang="de-DE" sz="1800" dirty="0" err="1" smtClean="0"/>
              <a:t>rules+markets</a:t>
            </a:r>
            <a:r>
              <a:rPr lang="de-DE" sz="1800" dirty="0" smtClean="0"/>
              <a:t>). </a:t>
            </a:r>
            <a:r>
              <a:rPr lang="de-DE" sz="1800" dirty="0" err="1" smtClean="0"/>
              <a:t>Evolvement</a:t>
            </a:r>
            <a:r>
              <a:rPr lang="de-DE" sz="1800" dirty="0" smtClean="0"/>
              <a:t> </a:t>
            </a:r>
            <a:r>
              <a:rPr lang="de-DE" sz="1800" dirty="0" err="1" smtClean="0"/>
              <a:t>from</a:t>
            </a:r>
            <a:r>
              <a:rPr lang="de-DE" sz="1800" dirty="0" smtClean="0"/>
              <a:t> initial </a:t>
            </a:r>
            <a:r>
              <a:rPr lang="de-DE" sz="1800" dirty="0" err="1" smtClean="0"/>
              <a:t>concepts</a:t>
            </a:r>
            <a:r>
              <a:rPr lang="de-DE" sz="1800" dirty="0" smtClean="0"/>
              <a:t> </a:t>
            </a:r>
            <a:r>
              <a:rPr lang="de-DE" sz="1800" dirty="0" err="1" smtClean="0"/>
              <a:t>are</a:t>
            </a:r>
            <a:r>
              <a:rPr lang="de-DE" sz="1800" dirty="0" smtClean="0"/>
              <a:t> </a:t>
            </a:r>
            <a:r>
              <a:rPr lang="de-DE" sz="1800" dirty="0" err="1" smtClean="0"/>
              <a:t>needed</a:t>
            </a:r>
            <a:r>
              <a:rPr lang="de-DE" sz="1800" dirty="0" smtClean="0"/>
              <a:t>, </a:t>
            </a:r>
            <a:r>
              <a:rPr lang="de-DE" sz="1800" dirty="0" err="1" smtClean="0"/>
              <a:t>social</a:t>
            </a:r>
            <a:r>
              <a:rPr lang="de-DE" sz="1800" dirty="0" smtClean="0"/>
              <a:t> + </a:t>
            </a:r>
            <a:r>
              <a:rPr lang="de-DE" sz="1800" dirty="0" err="1" smtClean="0"/>
              <a:t>technological</a:t>
            </a:r>
            <a:r>
              <a:rPr lang="de-DE" sz="1800" dirty="0" smtClean="0"/>
              <a:t>, </a:t>
            </a:r>
            <a:r>
              <a:rPr lang="de-DE" sz="1800" dirty="0" err="1" smtClean="0"/>
              <a:t>to</a:t>
            </a:r>
            <a:r>
              <a:rPr lang="de-DE" sz="1800" dirty="0" smtClean="0"/>
              <a:t> </a:t>
            </a:r>
            <a:r>
              <a:rPr lang="de-DE" sz="1800" dirty="0" err="1" smtClean="0"/>
              <a:t>advance</a:t>
            </a:r>
            <a:r>
              <a:rPr lang="de-DE" sz="1800" dirty="0" smtClean="0"/>
              <a:t> </a:t>
            </a:r>
            <a:r>
              <a:rPr lang="de-DE" sz="1800" dirty="0" err="1" smtClean="0"/>
              <a:t>implementation</a:t>
            </a:r>
            <a:r>
              <a:rPr lang="de-DE" sz="1800" dirty="0" smtClean="0"/>
              <a:t>. </a:t>
            </a:r>
          </a:p>
          <a:p>
            <a:pPr marL="0" indent="0">
              <a:buNone/>
            </a:pPr>
            <a:endParaRPr lang="de-DE" sz="1800" dirty="0" smtClean="0"/>
          </a:p>
          <a:p>
            <a:pPr marL="0" indent="0">
              <a:buNone/>
            </a:pPr>
            <a:r>
              <a:rPr lang="de-DE" sz="2000" b="1" dirty="0" smtClean="0">
                <a:solidFill>
                  <a:schemeClr val="accent2"/>
                </a:solidFill>
              </a:rPr>
              <a:t>III. A </a:t>
            </a:r>
            <a:r>
              <a:rPr lang="de-DE" sz="2000" b="1" dirty="0" err="1" smtClean="0">
                <a:solidFill>
                  <a:schemeClr val="accent2"/>
                </a:solidFill>
              </a:rPr>
              <a:t>corporate</a:t>
            </a:r>
            <a:r>
              <a:rPr lang="de-DE" sz="2000" b="1" dirty="0" smtClean="0">
                <a:solidFill>
                  <a:schemeClr val="accent2"/>
                </a:solidFill>
              </a:rPr>
              <a:t> </a:t>
            </a:r>
            <a:r>
              <a:rPr lang="de-DE" sz="2000" b="1" dirty="0" err="1" smtClean="0">
                <a:solidFill>
                  <a:schemeClr val="accent2"/>
                </a:solidFill>
              </a:rPr>
              <a:t>perspective</a:t>
            </a:r>
            <a:r>
              <a:rPr lang="de-DE" sz="2000" b="1" dirty="0" smtClean="0">
                <a:solidFill>
                  <a:schemeClr val="accent2"/>
                </a:solidFill>
              </a:rPr>
              <a:t> </a:t>
            </a:r>
            <a:r>
              <a:rPr lang="de-DE" sz="2000" b="1" dirty="0" err="1" smtClean="0">
                <a:solidFill>
                  <a:schemeClr val="accent2"/>
                </a:solidFill>
              </a:rPr>
              <a:t>is</a:t>
            </a:r>
            <a:r>
              <a:rPr lang="de-DE" sz="2000" b="1" dirty="0" smtClean="0">
                <a:solidFill>
                  <a:schemeClr val="accent2"/>
                </a:solidFill>
              </a:rPr>
              <a:t> </a:t>
            </a:r>
            <a:r>
              <a:rPr lang="de-DE" sz="2000" b="1" dirty="0" err="1" smtClean="0">
                <a:solidFill>
                  <a:schemeClr val="accent2"/>
                </a:solidFill>
              </a:rPr>
              <a:t>refreshing</a:t>
            </a:r>
            <a:r>
              <a:rPr lang="de-DE" sz="2000" b="1" dirty="0" smtClean="0">
                <a:solidFill>
                  <a:schemeClr val="accent2"/>
                </a:solidFill>
              </a:rPr>
              <a:t> </a:t>
            </a:r>
            <a:r>
              <a:rPr lang="de-DE" sz="2000" b="1" dirty="0" err="1" smtClean="0">
                <a:solidFill>
                  <a:schemeClr val="accent2"/>
                </a:solidFill>
              </a:rPr>
              <a:t>to</a:t>
            </a:r>
            <a:r>
              <a:rPr lang="de-DE" sz="2000" b="1" dirty="0" smtClean="0">
                <a:solidFill>
                  <a:schemeClr val="accent2"/>
                </a:solidFill>
              </a:rPr>
              <a:t> </a:t>
            </a:r>
            <a:r>
              <a:rPr lang="de-DE" sz="2000" b="1" dirty="0" err="1" smtClean="0">
                <a:solidFill>
                  <a:schemeClr val="accent2"/>
                </a:solidFill>
              </a:rPr>
              <a:t>dust</a:t>
            </a:r>
            <a:r>
              <a:rPr lang="de-DE" sz="2000" b="1" dirty="0" smtClean="0">
                <a:solidFill>
                  <a:schemeClr val="accent2"/>
                </a:solidFill>
              </a:rPr>
              <a:t> off </a:t>
            </a:r>
            <a:r>
              <a:rPr lang="de-DE" sz="2000" b="1" dirty="0" err="1" smtClean="0">
                <a:solidFill>
                  <a:schemeClr val="accent2"/>
                </a:solidFill>
              </a:rPr>
              <a:t>ecological</a:t>
            </a:r>
            <a:r>
              <a:rPr lang="de-DE" sz="2000" b="1" dirty="0" smtClean="0">
                <a:solidFill>
                  <a:schemeClr val="accent2"/>
                </a:solidFill>
              </a:rPr>
              <a:t> </a:t>
            </a:r>
            <a:r>
              <a:rPr lang="de-DE" sz="2000" b="1" dirty="0" err="1" smtClean="0">
                <a:solidFill>
                  <a:schemeClr val="accent2"/>
                </a:solidFill>
              </a:rPr>
              <a:t>wishful</a:t>
            </a:r>
            <a:r>
              <a:rPr lang="de-DE" sz="2000" b="1" dirty="0" smtClean="0">
                <a:solidFill>
                  <a:schemeClr val="accent2"/>
                </a:solidFill>
              </a:rPr>
              <a:t> </a:t>
            </a:r>
            <a:r>
              <a:rPr lang="de-DE" sz="2000" b="1" dirty="0" err="1" smtClean="0">
                <a:solidFill>
                  <a:schemeClr val="accent2"/>
                </a:solidFill>
              </a:rPr>
              <a:t>thinking</a:t>
            </a:r>
            <a:r>
              <a:rPr lang="de-DE" sz="2000" b="1" dirty="0" smtClean="0">
                <a:solidFill>
                  <a:schemeClr val="accent2"/>
                </a:solidFill>
              </a:rPr>
              <a:t> on </a:t>
            </a:r>
            <a:r>
              <a:rPr lang="de-DE" sz="2000" b="1" dirty="0" err="1" smtClean="0">
                <a:solidFill>
                  <a:schemeClr val="accent2"/>
                </a:solidFill>
              </a:rPr>
              <a:t>nature-based</a:t>
            </a:r>
            <a:r>
              <a:rPr lang="de-DE" sz="2000" b="1" dirty="0" smtClean="0">
                <a:solidFill>
                  <a:schemeClr val="accent2"/>
                </a:solidFill>
              </a:rPr>
              <a:t> </a:t>
            </a:r>
            <a:r>
              <a:rPr lang="de-DE" sz="2000" b="1" dirty="0" err="1" smtClean="0">
                <a:solidFill>
                  <a:schemeClr val="accent2"/>
                </a:solidFill>
              </a:rPr>
              <a:t>solutions</a:t>
            </a:r>
            <a:endParaRPr lang="de-DE" sz="2000" b="1" dirty="0" smtClean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de-DE" sz="2000" dirty="0" smtClean="0"/>
              <a:t> </a:t>
            </a:r>
            <a:endParaRPr lang="de-DE" sz="200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80719-99AA-4F4C-9EE0-301A8A7C8DED}" type="slidenum">
              <a:rPr lang="de-DE" smtClean="0"/>
              <a:pPr/>
              <a:t>35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26229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Further </a:t>
            </a:r>
            <a:r>
              <a:rPr lang="de-DE" dirty="0" err="1" smtClean="0"/>
              <a:t>reading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600" dirty="0" err="1"/>
              <a:t>Goodbred</a:t>
            </a:r>
            <a:r>
              <a:rPr lang="en-GB" sz="1600" dirty="0"/>
              <a:t> Jr, S. L., &amp; Kuehl, S. A. (1999). Holocene and modern sediment budgets for the Ganges-Brahmaputra river system: Evidence for </a:t>
            </a:r>
            <a:r>
              <a:rPr lang="en-GB" sz="1600" dirty="0" err="1"/>
              <a:t>highstand</a:t>
            </a:r>
            <a:r>
              <a:rPr lang="en-GB" sz="1600" dirty="0"/>
              <a:t> dispersal to flood-plain, shelf, and deep-sea </a:t>
            </a:r>
            <a:r>
              <a:rPr lang="en-GB" sz="1600" dirty="0" err="1"/>
              <a:t>depocenters</a:t>
            </a:r>
            <a:r>
              <a:rPr lang="en-GB" sz="1600" dirty="0"/>
              <a:t>. </a:t>
            </a:r>
            <a:r>
              <a:rPr lang="en-GB" sz="1600" i="1" dirty="0"/>
              <a:t>Geology, 27</a:t>
            </a:r>
            <a:r>
              <a:rPr lang="en-GB" sz="1600" dirty="0"/>
              <a:t>(6), </a:t>
            </a:r>
            <a:r>
              <a:rPr lang="en-GB" sz="1600" dirty="0" smtClean="0"/>
              <a:t>559-562.</a:t>
            </a:r>
          </a:p>
          <a:p>
            <a:pPr marL="0" indent="0">
              <a:buNone/>
            </a:pPr>
            <a:r>
              <a:rPr lang="en-US" sz="1600" dirty="0" smtClean="0"/>
              <a:t>Milligan</a:t>
            </a:r>
            <a:r>
              <a:rPr lang="en-US" sz="1600" dirty="0"/>
              <a:t>, B., &amp; Holmes, R. (2017). Sediment is critical infrastructure for the future of California's Bay-Delta. </a:t>
            </a:r>
            <a:r>
              <a:rPr lang="en-US" sz="1600" i="1" dirty="0"/>
              <a:t>Shore &amp; Beach, 85</a:t>
            </a:r>
            <a:r>
              <a:rPr lang="en-US" sz="1600" dirty="0"/>
              <a:t>(2), 1-13. </a:t>
            </a:r>
            <a:endParaRPr lang="en-US" sz="1600" dirty="0" smtClean="0"/>
          </a:p>
          <a:p>
            <a:pPr marL="0" indent="0">
              <a:buNone/>
            </a:pPr>
            <a:r>
              <a:rPr lang="en-US" sz="1600" dirty="0" err="1"/>
              <a:t>Mutuhara</a:t>
            </a:r>
            <a:r>
              <a:rPr lang="en-US" sz="1600" dirty="0"/>
              <a:t>, M. (2018). Turning the tide? The role of participation and learning in strengthening tidal river management in the Bangladesh delta. (PhD thesis), </a:t>
            </a:r>
            <a:r>
              <a:rPr lang="en-US" sz="1600" dirty="0" err="1"/>
              <a:t>Wageningen</a:t>
            </a:r>
            <a:r>
              <a:rPr lang="en-US" sz="1600" dirty="0"/>
              <a:t> University, </a:t>
            </a:r>
            <a:r>
              <a:rPr lang="en-US" sz="1600" dirty="0" err="1"/>
              <a:t>Wageningen</a:t>
            </a:r>
            <a:r>
              <a:rPr lang="en-US" sz="1600" dirty="0"/>
              <a:t>.   </a:t>
            </a:r>
            <a:endParaRPr lang="de-DE" sz="1600" dirty="0"/>
          </a:p>
          <a:p>
            <a:pPr marL="0" indent="0">
              <a:buNone/>
            </a:pPr>
            <a:r>
              <a:rPr lang="en-GB" sz="1600" dirty="0"/>
              <a:t>Rogers, K. G., </a:t>
            </a:r>
            <a:r>
              <a:rPr lang="en-GB" sz="1600" dirty="0" err="1"/>
              <a:t>Goodbred</a:t>
            </a:r>
            <a:r>
              <a:rPr lang="en-GB" sz="1600" dirty="0"/>
              <a:t>, S. L., &amp; </a:t>
            </a:r>
            <a:r>
              <a:rPr lang="en-GB" sz="1600" dirty="0" err="1"/>
              <a:t>Mondal</a:t>
            </a:r>
            <a:r>
              <a:rPr lang="en-GB" sz="1600" dirty="0"/>
              <a:t>, D. R. (2013). Monsoon sedimentation on the 'abandoned' tide-influenced Ganges-Brahmaputra delta plain. </a:t>
            </a:r>
            <a:r>
              <a:rPr lang="en-GB" sz="1600" i="1" dirty="0"/>
              <a:t>Estuarine, Coastal and Shelf Science, 131</a:t>
            </a:r>
            <a:r>
              <a:rPr lang="en-GB" sz="1600" dirty="0"/>
              <a:t>, 297-309.</a:t>
            </a:r>
          </a:p>
          <a:p>
            <a:pPr marL="0" indent="0">
              <a:buNone/>
            </a:pPr>
            <a:r>
              <a:rPr lang="en-GB" sz="1600" dirty="0" err="1" smtClean="0"/>
              <a:t>Schlegelmilch</a:t>
            </a:r>
            <a:r>
              <a:rPr lang="en-GB" sz="1600" dirty="0"/>
              <a:t>, B. B., Diamantopoulos, A., &amp; </a:t>
            </a:r>
            <a:r>
              <a:rPr lang="en-GB" sz="1600" dirty="0" err="1"/>
              <a:t>Kreuz</a:t>
            </a:r>
            <a:r>
              <a:rPr lang="en-GB" sz="1600" dirty="0"/>
              <a:t>, P. (2003). Strategic innovation: the construct, its drivers and its strategic outcomes. </a:t>
            </a:r>
            <a:r>
              <a:rPr lang="en-GB" sz="1600" i="1" dirty="0"/>
              <a:t>Journal of Strategic Marketing, 11</a:t>
            </a:r>
            <a:r>
              <a:rPr lang="en-GB" sz="1600" dirty="0"/>
              <a:t>(2), 117-132. </a:t>
            </a:r>
            <a:endParaRPr lang="en-US" sz="1600" dirty="0" smtClean="0"/>
          </a:p>
          <a:p>
            <a:pPr marL="0" indent="0">
              <a:buNone/>
            </a:pPr>
            <a:endParaRPr lang="de-DE" sz="160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80719-99AA-4F4C-9EE0-301A8A7C8DED}" type="slidenum">
              <a:rPr lang="de-DE" smtClean="0"/>
              <a:pPr/>
              <a:t>36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4751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80719-99AA-4F4C-9EE0-301A8A7C8DED}" type="slidenum">
              <a:rPr lang="de-DE" smtClean="0"/>
              <a:pPr/>
              <a:t>37</a:t>
            </a:fld>
            <a:endParaRPr lang="de-DE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22078"/>
            <a:ext cx="9147026" cy="686027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61975" y="3148696"/>
            <a:ext cx="3600400" cy="23594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dirty="0" smtClean="0">
                <a:solidFill>
                  <a:schemeClr val="tx1"/>
                </a:solidFill>
              </a:rPr>
              <a:t>A warm </a:t>
            </a:r>
            <a:r>
              <a:rPr lang="nl-NL" dirty="0" err="1" smtClean="0">
                <a:solidFill>
                  <a:schemeClr val="tx1"/>
                </a:solidFill>
              </a:rPr>
              <a:t>thanks</a:t>
            </a:r>
            <a:r>
              <a:rPr lang="nl-NL" dirty="0" smtClean="0">
                <a:solidFill>
                  <a:schemeClr val="tx1"/>
                </a:solidFill>
              </a:rPr>
              <a:t> </a:t>
            </a:r>
            <a:r>
              <a:rPr lang="nl-NL" dirty="0" err="1" smtClean="0">
                <a:solidFill>
                  <a:schemeClr val="tx1"/>
                </a:solidFill>
              </a:rPr>
              <a:t>to</a:t>
            </a:r>
            <a:r>
              <a:rPr lang="nl-NL" dirty="0" smtClean="0">
                <a:solidFill>
                  <a:schemeClr val="tx1"/>
                </a:solidFill>
              </a:rPr>
              <a:t> </a:t>
            </a:r>
            <a:r>
              <a:rPr lang="nl-NL" dirty="0">
                <a:solidFill>
                  <a:schemeClr val="tx1"/>
                </a:solidFill>
              </a:rPr>
              <a:t>prof. </a:t>
            </a:r>
            <a:r>
              <a:rPr lang="nl-NL" dirty="0" err="1" smtClean="0">
                <a:solidFill>
                  <a:schemeClr val="tx1"/>
                </a:solidFill>
              </a:rPr>
              <a:t>Datta</a:t>
            </a:r>
            <a:r>
              <a:rPr lang="nl-NL" dirty="0" smtClean="0">
                <a:solidFill>
                  <a:schemeClr val="tx1"/>
                </a:solidFill>
              </a:rPr>
              <a:t> </a:t>
            </a:r>
            <a:r>
              <a:rPr lang="nl-NL" dirty="0" err="1" smtClean="0">
                <a:solidFill>
                  <a:schemeClr val="tx1"/>
                </a:solidFill>
              </a:rPr>
              <a:t>and</a:t>
            </a:r>
            <a:r>
              <a:rPr lang="nl-NL" dirty="0" smtClean="0">
                <a:solidFill>
                  <a:schemeClr val="tx1"/>
                </a:solidFill>
              </a:rPr>
              <a:t> research </a:t>
            </a:r>
            <a:r>
              <a:rPr lang="nl-NL" dirty="0" err="1" smtClean="0">
                <a:solidFill>
                  <a:schemeClr val="tx1"/>
                </a:solidFill>
              </a:rPr>
              <a:t>assistants</a:t>
            </a:r>
            <a:r>
              <a:rPr lang="nl-NL" dirty="0" smtClean="0">
                <a:solidFill>
                  <a:schemeClr val="tx1"/>
                </a:solidFill>
              </a:rPr>
              <a:t> at </a:t>
            </a:r>
            <a:r>
              <a:rPr lang="nl-NL" dirty="0" err="1" smtClean="0">
                <a:solidFill>
                  <a:schemeClr val="tx1"/>
                </a:solidFill>
              </a:rPr>
              <a:t>Khulna</a:t>
            </a:r>
            <a:r>
              <a:rPr lang="nl-NL" dirty="0" smtClean="0">
                <a:solidFill>
                  <a:schemeClr val="tx1"/>
                </a:solidFill>
              </a:rPr>
              <a:t> University </a:t>
            </a:r>
            <a:r>
              <a:rPr lang="nl-NL" dirty="0" err="1" smtClean="0">
                <a:solidFill>
                  <a:schemeClr val="tx1"/>
                </a:solidFill>
              </a:rPr>
              <a:t>and</a:t>
            </a:r>
            <a:r>
              <a:rPr lang="nl-NL" dirty="0" smtClean="0">
                <a:solidFill>
                  <a:schemeClr val="tx1"/>
                </a:solidFill>
              </a:rPr>
              <a:t> CEGIS, </a:t>
            </a:r>
            <a:r>
              <a:rPr lang="nl-NL" dirty="0" err="1" smtClean="0">
                <a:solidFill>
                  <a:schemeClr val="tx1"/>
                </a:solidFill>
              </a:rPr>
              <a:t>interviewees</a:t>
            </a:r>
            <a:r>
              <a:rPr lang="nl-NL" dirty="0" smtClean="0">
                <a:solidFill>
                  <a:schemeClr val="tx1"/>
                </a:solidFill>
              </a:rPr>
              <a:t>, </a:t>
            </a:r>
            <a:r>
              <a:rPr lang="nl-NL" dirty="0" err="1" smtClean="0">
                <a:solidFill>
                  <a:schemeClr val="tx1"/>
                </a:solidFill>
              </a:rPr>
              <a:t>colleagues</a:t>
            </a:r>
            <a:r>
              <a:rPr lang="nl-NL" dirty="0" smtClean="0">
                <a:solidFill>
                  <a:schemeClr val="tx1"/>
                </a:solidFill>
              </a:rPr>
              <a:t> of </a:t>
            </a:r>
            <a:r>
              <a:rPr lang="nl-NL" dirty="0" err="1" smtClean="0">
                <a:solidFill>
                  <a:schemeClr val="tx1"/>
                </a:solidFill>
              </a:rPr>
              <a:t>the</a:t>
            </a:r>
            <a:r>
              <a:rPr lang="nl-NL" dirty="0" smtClean="0">
                <a:solidFill>
                  <a:schemeClr val="tx1"/>
                </a:solidFill>
              </a:rPr>
              <a:t> Strategic Delta Planning project, </a:t>
            </a:r>
            <a:r>
              <a:rPr lang="nl-NL" dirty="0" err="1" smtClean="0">
                <a:solidFill>
                  <a:schemeClr val="tx1"/>
                </a:solidFill>
              </a:rPr>
              <a:t>funder</a:t>
            </a:r>
            <a:r>
              <a:rPr lang="nl-NL" dirty="0" smtClean="0">
                <a:solidFill>
                  <a:schemeClr val="tx1"/>
                </a:solidFill>
              </a:rPr>
              <a:t> NWO, Anton &amp; Petra </a:t>
            </a:r>
            <a:r>
              <a:rPr lang="nl-NL" dirty="0" err="1" smtClean="0">
                <a:solidFill>
                  <a:schemeClr val="tx1"/>
                </a:solidFill>
              </a:rPr>
              <a:t>Ehrman-Stiftung</a:t>
            </a:r>
            <a:r>
              <a:rPr lang="nl-NL" dirty="0" smtClean="0">
                <a:solidFill>
                  <a:schemeClr val="tx1"/>
                </a:solidFill>
              </a:rPr>
              <a:t> Research Training Group. </a:t>
            </a:r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9152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8"/>
  <p:tag name="MMPROD_UIDATA" val="&lt;database version=&quot;8.0&quot;&gt;&lt;object type=&quot;1&quot; unique_id=&quot;10001&quot;&gt;&lt;object type=&quot;8&quot; unique_id=&quot;10002&quot;&gt;&lt;/object&gt;&lt;object type=&quot;2&quot; unique_id=&quot;10003&quot;&gt;&lt;object type=&quot;3&quot; unique_id=&quot;10088&quot;&gt;&lt;property id=&quot;20148&quot; value=&quot;5&quot;/&gt;&lt;property id=&quot;20300&quot; value=&quot;Folie 1&quot;/&gt;&lt;property id=&quot;20307&quot; value=&quot;259&quot;/&gt;&lt;/object&gt;&lt;object type=&quot;3&quot; unique_id=&quot;10089&quot;&gt;&lt;property id=&quot;20148&quot; value=&quot;5&quot;/&gt;&lt;property id=&quot;20300&quot; value=&quot;Folie 2&quot;/&gt;&lt;property id=&quot;20307&quot; value=&quot;260&quot;/&gt;&lt;/object&gt;&lt;object type=&quot;3&quot; unique_id=&quot;10090&quot;&gt;&lt;property id=&quot;20148&quot; value=&quot;5&quot;/&gt;&lt;property id=&quot;20300&quot; value=&quot;Folie 3&quot;/&gt;&lt;property id=&quot;20307&quot; value=&quot;261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Uni_Praesentation_E1_RGB">
  <a:themeElements>
    <a:clrScheme name="Uni_Praesentation_E1_RGB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CCCCC"/>
      </a:accent1>
      <a:accent2>
        <a:srgbClr val="004A99"/>
      </a:accent2>
      <a:accent3>
        <a:srgbClr val="FFFFFF"/>
      </a:accent3>
      <a:accent4>
        <a:srgbClr val="000000"/>
      </a:accent4>
      <a:accent5>
        <a:srgbClr val="E2E2E2"/>
      </a:accent5>
      <a:accent6>
        <a:srgbClr val="00428A"/>
      </a:accent6>
      <a:hlink>
        <a:srgbClr val="5781BD"/>
      </a:hlink>
      <a:folHlink>
        <a:srgbClr val="C1002A"/>
      </a:folHlink>
    </a:clrScheme>
    <a:fontScheme name="Uni_Praesentation_E1_RGB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Uni_Praesentation_E1_RGB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_Praesentation_E1_RGB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_Praesentation_E1_RGB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_Praesentation_E1_RGB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_Praesentation_E1_RGB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_Praesentation_E1_RGB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i_Praesentation_E1_RGB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i_Praesentation_E1_RGB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i_Praesentation_E1_RGB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i_Praesentation_E1_RGB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i_Praesentation_E1_RGB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i_Praesentation_E1_RGB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i_Praesentation_E1_RGB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CCCC"/>
        </a:accent1>
        <a:accent2>
          <a:srgbClr val="004A99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428A"/>
        </a:accent6>
        <a:hlink>
          <a:srgbClr val="5781BD"/>
        </a:hlink>
        <a:folHlink>
          <a:srgbClr val="C1002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Uni_Praesentation_E1_RGB">
  <a:themeElements>
    <a:clrScheme name="Uni_Praesentation_E1_RGB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CCCCC"/>
      </a:accent1>
      <a:accent2>
        <a:srgbClr val="004A99"/>
      </a:accent2>
      <a:accent3>
        <a:srgbClr val="FFFFFF"/>
      </a:accent3>
      <a:accent4>
        <a:srgbClr val="000000"/>
      </a:accent4>
      <a:accent5>
        <a:srgbClr val="E2E2E2"/>
      </a:accent5>
      <a:accent6>
        <a:srgbClr val="00428A"/>
      </a:accent6>
      <a:hlink>
        <a:srgbClr val="5781BD"/>
      </a:hlink>
      <a:folHlink>
        <a:srgbClr val="C1002A"/>
      </a:folHlink>
    </a:clrScheme>
    <a:fontScheme name="Uni_Praesentation_E1_RGB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Uni_Praesentation_E1_RGB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_Praesentation_E1_RGB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_Praesentation_E1_RGB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_Praesentation_E1_RGB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_Praesentation_E1_RGB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_Praesentation_E1_RGB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i_Praesentation_E1_RGB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i_Praesentation_E1_RGB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i_Praesentation_E1_RGB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i_Praesentation_E1_RGB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i_Praesentation_E1_RGB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i_Praesentation_E1_RGB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i_Praesentation_E1_RGB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CCCC"/>
        </a:accent1>
        <a:accent2>
          <a:srgbClr val="004A99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428A"/>
        </a:accent6>
        <a:hlink>
          <a:srgbClr val="5781BD"/>
        </a:hlink>
        <a:folHlink>
          <a:srgbClr val="C1002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Uni_Praesentation_E1_RGB_16_10</Template>
  <TotalTime>167</TotalTime>
  <Words>1797</Words>
  <Application>Microsoft Office PowerPoint</Application>
  <PresentationFormat>On-screen Show (16:10)</PresentationFormat>
  <Paragraphs>253</Paragraphs>
  <Slides>37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37</vt:i4>
      </vt:variant>
    </vt:vector>
  </HeadingPairs>
  <TitlesOfParts>
    <vt:vector size="43" baseType="lpstr">
      <vt:lpstr>Arial</vt:lpstr>
      <vt:lpstr>Geneva</vt:lpstr>
      <vt:lpstr>Times New Roman</vt:lpstr>
      <vt:lpstr>Wingdings</vt:lpstr>
      <vt:lpstr>Uni_Praesentation_E1_RGB</vt:lpstr>
      <vt:lpstr>1_Uni_Praesentation_E1_RGB</vt:lpstr>
      <vt:lpstr>Tidal river management as a strategic innovation for the SW of Bangladesh?</vt:lpstr>
      <vt:lpstr>PowerPoint Presentation</vt:lpstr>
      <vt:lpstr>PowerPoint Presentation</vt:lpstr>
      <vt:lpstr>The Ganges Brahmaputra Meghna  river basin</vt:lpstr>
      <vt:lpstr>Bangladesh, delta country where 3 major rivers meet</vt:lpstr>
      <vt:lpstr>PowerPoint Presentation</vt:lpstr>
      <vt:lpstr>PowerPoint Presentation</vt:lpstr>
      <vt:lpstr>PowerPoint Presentation</vt:lpstr>
      <vt:lpstr>Major interventions in water-sediment system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Conceptual figure TRM</vt:lpstr>
      <vt:lpstr>PowerPoint Presentation</vt:lpstr>
      <vt:lpstr>In the region there is strong disagreement on the best way to manage the water and silt</vt:lpstr>
      <vt:lpstr>Who is supporting TRM  (left), who is favouring dredging, sluice gates, polder embankments (right)_</vt:lpstr>
      <vt:lpstr>But why still go for TRM?</vt:lpstr>
      <vt:lpstr>PowerPoint Presentation</vt:lpstr>
      <vt:lpstr>PowerPoint Presentation</vt:lpstr>
      <vt:lpstr>Study TRM as strategic innovation:</vt:lpstr>
      <vt:lpstr>Data collection</vt:lpstr>
      <vt:lpstr>PowerPoint Presentation</vt:lpstr>
      <vt:lpstr>Fundamental reconceptualization</vt:lpstr>
      <vt:lpstr>Leap in value</vt:lpstr>
      <vt:lpstr>Break rules and reshape markets</vt:lpstr>
      <vt:lpstr>Sustainability – fit in long term perspective</vt:lpstr>
      <vt:lpstr>PowerPoint Presentation</vt:lpstr>
      <vt:lpstr>Conclusions </vt:lpstr>
      <vt:lpstr>Propositions on nature-based solutions </vt:lpstr>
      <vt:lpstr>Further reading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Chris Seijger</cp:lastModifiedBy>
  <cp:revision>121</cp:revision>
  <cp:lastPrinted>2018-03-21T11:01:42Z</cp:lastPrinted>
  <dcterms:created xsi:type="dcterms:W3CDTF">2017-09-22T12:22:08Z</dcterms:created>
  <dcterms:modified xsi:type="dcterms:W3CDTF">2018-04-12T12:21:58Z</dcterms:modified>
</cp:coreProperties>
</file>